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6"/>
  </p:notesMasterIdLst>
  <p:sldIdLst>
    <p:sldId id="257" r:id="rId3"/>
    <p:sldId id="354" r:id="rId4"/>
    <p:sldId id="355" r:id="rId5"/>
    <p:sldId id="363" r:id="rId6"/>
    <p:sldId id="356" r:id="rId7"/>
    <p:sldId id="364" r:id="rId8"/>
    <p:sldId id="357" r:id="rId9"/>
    <p:sldId id="366" r:id="rId10"/>
    <p:sldId id="365" r:id="rId11"/>
    <p:sldId id="358" r:id="rId12"/>
    <p:sldId id="367" r:id="rId13"/>
    <p:sldId id="361" r:id="rId14"/>
    <p:sldId id="362" r:id="rId15"/>
    <p:sldId id="353" r:id="rId16"/>
    <p:sldId id="258" r:id="rId17"/>
    <p:sldId id="259" r:id="rId18"/>
    <p:sldId id="286" r:id="rId19"/>
    <p:sldId id="375" r:id="rId20"/>
    <p:sldId id="372" r:id="rId21"/>
    <p:sldId id="373" r:id="rId22"/>
    <p:sldId id="374" r:id="rId23"/>
    <p:sldId id="348" r:id="rId24"/>
    <p:sldId id="350" r:id="rId25"/>
    <p:sldId id="368" r:id="rId26"/>
    <p:sldId id="369" r:id="rId27"/>
    <p:sldId id="370" r:id="rId28"/>
    <p:sldId id="376" r:id="rId29"/>
    <p:sldId id="349" r:id="rId30"/>
    <p:sldId id="315" r:id="rId31"/>
    <p:sldId id="260" r:id="rId32"/>
    <p:sldId id="301" r:id="rId33"/>
    <p:sldId id="318" r:id="rId34"/>
    <p:sldId id="352" r:id="rId35"/>
    <p:sldId id="321" r:id="rId36"/>
    <p:sldId id="379" r:id="rId37"/>
    <p:sldId id="322" r:id="rId38"/>
    <p:sldId id="371" r:id="rId39"/>
    <p:sldId id="323" r:id="rId40"/>
    <p:sldId id="324" r:id="rId41"/>
    <p:sldId id="325" r:id="rId42"/>
    <p:sldId id="326" r:id="rId43"/>
    <p:sldId id="327" r:id="rId44"/>
    <p:sldId id="264" r:id="rId45"/>
    <p:sldId id="265" r:id="rId46"/>
    <p:sldId id="295" r:id="rId47"/>
    <p:sldId id="266" r:id="rId48"/>
    <p:sldId id="267" r:id="rId49"/>
    <p:sldId id="268" r:id="rId50"/>
    <p:sldId id="287" r:id="rId51"/>
    <p:sldId id="320" r:id="rId52"/>
    <p:sldId id="269" r:id="rId53"/>
    <p:sldId id="303" r:id="rId54"/>
    <p:sldId id="304" r:id="rId55"/>
    <p:sldId id="305" r:id="rId56"/>
    <p:sldId id="306" r:id="rId57"/>
    <p:sldId id="307" r:id="rId58"/>
    <p:sldId id="296" r:id="rId59"/>
    <p:sldId id="297" r:id="rId60"/>
    <p:sldId id="271" r:id="rId61"/>
    <p:sldId id="288" r:id="rId62"/>
    <p:sldId id="272" r:id="rId63"/>
    <p:sldId id="273" r:id="rId64"/>
    <p:sldId id="276" r:id="rId65"/>
    <p:sldId id="289" r:id="rId66"/>
    <p:sldId id="277" r:id="rId67"/>
    <p:sldId id="298" r:id="rId68"/>
    <p:sldId id="328" r:id="rId69"/>
    <p:sldId id="278" r:id="rId70"/>
    <p:sldId id="377" r:id="rId71"/>
    <p:sldId id="378" r:id="rId72"/>
    <p:sldId id="308" r:id="rId73"/>
    <p:sldId id="329" r:id="rId74"/>
    <p:sldId id="330" r:id="rId75"/>
    <p:sldId id="312" r:id="rId76"/>
    <p:sldId id="313" r:id="rId77"/>
    <p:sldId id="279" r:id="rId78"/>
    <p:sldId id="280" r:id="rId79"/>
    <p:sldId id="331" r:id="rId80"/>
    <p:sldId id="281" r:id="rId81"/>
    <p:sldId id="282" r:id="rId82"/>
    <p:sldId id="283" r:id="rId83"/>
    <p:sldId id="290" r:id="rId84"/>
    <p:sldId id="300" r:id="rId8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0E1"/>
    <a:srgbClr val="F9C3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7619" autoAdjust="0"/>
  </p:normalViewPr>
  <p:slideViewPr>
    <p:cSldViewPr>
      <p:cViewPr varScale="1">
        <p:scale>
          <a:sx n="66" d="100"/>
          <a:sy n="66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tableStyles" Target="tableStyles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presProps" Target="pres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1048685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93486-E2E3-40A1-9022-CB03E5B43406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1048686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1048687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8688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1048689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DCEAB-27B3-4055-B8FC-C94D46B4203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1316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DCEAB-27B3-4055-B8FC-C94D46B4203B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3876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A0D4545-FDD6-4D34-BBC2-E6B5ABDC9DE0}" type="slidenum">
              <a:rPr lang="tr-TR" altLang="tr-TR" sz="1400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tr-TR" altLang="tr-TR" sz="1400" smtClean="0"/>
          </a:p>
        </p:txBody>
      </p:sp>
      <p:sp>
        <p:nvSpPr>
          <p:cNvPr id="4864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64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879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DCEAB-27B3-4055-B8FC-C94D46B4203B}" type="slidenum">
              <a:rPr lang="tr-TR" smtClean="0"/>
              <a:pPr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3275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6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1048617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DCEAB-27B3-4055-B8FC-C94D46B4203B}" type="slidenum">
              <a:rPr lang="tr-TR" smtClean="0"/>
              <a:pPr/>
              <a:t>63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0969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DCEAB-27B3-4055-B8FC-C94D46B4203B}" type="slidenum">
              <a:rPr lang="tr-TR" smtClean="0"/>
              <a:pPr/>
              <a:t>71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1800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568CC8F-CCF5-4362-B02F-DBF3B23AE158}" type="slidenum">
              <a:rPr lang="tr-TR" altLang="tr-TR" sz="14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tr-TR" altLang="tr-TR" sz="1400" smtClean="0"/>
          </a:p>
        </p:txBody>
      </p:sp>
      <p:sp>
        <p:nvSpPr>
          <p:cNvPr id="480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0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401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568CC8F-CCF5-4362-B02F-DBF3B23AE158}" type="slidenum">
              <a:rPr lang="tr-TR" altLang="tr-TR" sz="14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tr-TR" altLang="tr-TR" sz="1400" smtClean="0"/>
          </a:p>
        </p:txBody>
      </p:sp>
      <p:sp>
        <p:nvSpPr>
          <p:cNvPr id="480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0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699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2B7875E-01B3-41BF-8FFA-7A53B5D579F4}" type="slidenum">
              <a:rPr lang="tr-TR" altLang="tr-TR" sz="1400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tr-TR" altLang="tr-TR" sz="1400" smtClean="0"/>
          </a:p>
        </p:txBody>
      </p:sp>
      <p:sp>
        <p:nvSpPr>
          <p:cNvPr id="4823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23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517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2B7875E-01B3-41BF-8FFA-7A53B5D579F4}" type="slidenum">
              <a:rPr lang="tr-TR" altLang="tr-TR" sz="140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tr-TR" altLang="tr-TR" sz="1400" smtClean="0"/>
          </a:p>
        </p:txBody>
      </p:sp>
      <p:sp>
        <p:nvSpPr>
          <p:cNvPr id="4823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23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081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F04BA1A-AE59-45F1-A1D1-E5C0B7A02C54}" type="slidenum">
              <a:rPr lang="tr-TR" altLang="tr-TR" sz="14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tr-TR" altLang="tr-TR" sz="1400" smtClean="0"/>
          </a:p>
        </p:txBody>
      </p:sp>
      <p:sp>
        <p:nvSpPr>
          <p:cNvPr id="4843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43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467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F04BA1A-AE59-45F1-A1D1-E5C0B7A02C54}" type="slidenum">
              <a:rPr lang="tr-TR" altLang="tr-TR" sz="1400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tr-TR" altLang="tr-TR" sz="1400" smtClean="0"/>
          </a:p>
        </p:txBody>
      </p:sp>
      <p:sp>
        <p:nvSpPr>
          <p:cNvPr id="4843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43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871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F04BA1A-AE59-45F1-A1D1-E5C0B7A02C54}" type="slidenum">
              <a:rPr lang="tr-TR" altLang="tr-TR" sz="140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tr-TR" altLang="tr-TR" sz="1400" smtClean="0"/>
          </a:p>
        </p:txBody>
      </p:sp>
      <p:sp>
        <p:nvSpPr>
          <p:cNvPr id="4843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43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638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A0D4545-FDD6-4D34-BBC2-E6B5ABDC9DE0}" type="slidenum">
              <a:rPr lang="tr-TR" altLang="tr-TR" sz="140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tr-TR" altLang="tr-TR" sz="1400" smtClean="0"/>
          </a:p>
        </p:txBody>
      </p:sp>
      <p:sp>
        <p:nvSpPr>
          <p:cNvPr id="4864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64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69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2D9B-CAE2-49BB-924D-AA7FEE515FC9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3696-250E-47BF-A062-7C5DA3AF0F3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2D9B-CAE2-49BB-924D-AA7FEE515FC9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3696-250E-47BF-A062-7C5DA3AF0F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2D9B-CAE2-49BB-924D-AA7FEE515FC9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3696-250E-47BF-A062-7C5DA3AF0F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812960" y="3528370"/>
            <a:ext cx="647856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43" y="802493"/>
            <a:ext cx="6477805" cy="2541431"/>
          </a:xfrm>
        </p:spPr>
        <p:txBody>
          <a:bodyPr bIns="0" anchor="b"/>
          <a:lstStyle>
            <a:lvl1pPr algn="l">
              <a:defRPr sz="6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6" y="3531207"/>
            <a:ext cx="6477804" cy="977621"/>
          </a:xfrm>
        </p:spPr>
        <p:txBody>
          <a:bodyPr tIns="89553" bIns="89553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48137" indent="0" algn="ctr">
              <a:buNone/>
              <a:defRPr sz="1800"/>
            </a:lvl2pPr>
            <a:lvl3pPr marL="896290" indent="0" algn="ctr">
              <a:buNone/>
              <a:defRPr sz="1800"/>
            </a:lvl3pPr>
            <a:lvl4pPr marL="1344429" indent="0" algn="ctr">
              <a:buNone/>
              <a:defRPr sz="1600"/>
            </a:lvl4pPr>
            <a:lvl5pPr marL="1792582" indent="0" algn="ctr">
              <a:buNone/>
              <a:defRPr sz="1600"/>
            </a:lvl5pPr>
            <a:lvl6pPr marL="2240719" indent="0" algn="ctr">
              <a:buNone/>
              <a:defRPr sz="1600"/>
            </a:lvl6pPr>
            <a:lvl7pPr marL="2688848" indent="0" algn="ctr">
              <a:buNone/>
              <a:defRPr sz="1600"/>
            </a:lvl7pPr>
            <a:lvl8pPr marL="3136990" indent="0" algn="ctr">
              <a:buNone/>
              <a:defRPr sz="1600"/>
            </a:lvl8pPr>
            <a:lvl9pPr marL="3585149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39920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fld id="{C4150A48-ED56-44EE-93E7-EA7E19962C4E}" type="datetimeFigureOut">
              <a:rPr lang="tr-TR"/>
              <a:pPr>
                <a:defRPr/>
              </a:pPr>
              <a:t>19.09.2024</a:t>
            </a:fld>
            <a:endParaRPr lang="tr-T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961" y="329796"/>
            <a:ext cx="3729600" cy="308192"/>
          </a:xfrm>
        </p:spPr>
        <p:txBody>
          <a:bodyPr rtlCol="0"/>
          <a:lstStyle>
            <a:lvl1pPr defTabSz="39920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561" y="799285"/>
            <a:ext cx="607680" cy="502612"/>
          </a:xfrm>
        </p:spPr>
        <p:txBody>
          <a:bodyPr rtlCol="0"/>
          <a:lstStyle>
            <a:lvl1pPr defTabSz="39920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fld id="{EACBFC33-7BAE-463D-B1D0-7851FD5F74C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5607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2"/>
          <p:cNvCxnSpPr/>
          <p:nvPr/>
        </p:nvCxnSpPr>
        <p:spPr>
          <a:xfrm>
            <a:off x="1090080" y="1847714"/>
            <a:ext cx="720576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39920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fld id="{700F46D9-5187-45E1-9B9C-263469B2B059}" type="datetimeFigureOut">
              <a:rPr lang="tr-TR"/>
              <a:pPr>
                <a:defRPr/>
              </a:pPr>
              <a:t>19.09.2024</a:t>
            </a:fld>
            <a:endParaRPr lang="tr-T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39920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39920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fld id="{48E00796-7FF8-45B9-A8DF-C0B64B757935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65992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090080" y="3804879"/>
            <a:ext cx="64728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81" y="1756130"/>
            <a:ext cx="6482366" cy="1887950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880" y="3806405"/>
            <a:ext cx="6472835" cy="1012929"/>
          </a:xfrm>
        </p:spPr>
        <p:txBody>
          <a:bodyPr tIns="89553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481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62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44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925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407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888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369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5851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39920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fld id="{B941DFBB-011A-4604-AA4D-0D05AEC2DF48}" type="datetimeFigureOut">
              <a:rPr lang="tr-TR"/>
              <a:pPr>
                <a:defRPr/>
              </a:pPr>
              <a:t>19.09.2024</a:t>
            </a:fld>
            <a:endParaRPr lang="tr-T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39920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39920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fld id="{EA95825F-1B66-454A-8038-B3C239EFA3A4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32899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34"/>
          <p:cNvCxnSpPr/>
          <p:nvPr/>
        </p:nvCxnSpPr>
        <p:spPr>
          <a:xfrm>
            <a:off x="1090080" y="1847714"/>
            <a:ext cx="720576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804906"/>
            <a:ext cx="7204226" cy="105930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2011072"/>
            <a:ext cx="3483864" cy="344859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2017343"/>
            <a:ext cx="3483864" cy="344152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39920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fld id="{E26C5765-5CF8-43D8-A157-12368F22BD2B}" type="datetimeFigureOut">
              <a:rPr lang="tr-TR"/>
              <a:pPr>
                <a:defRPr/>
              </a:pPr>
              <a:t>19.09.2024</a:t>
            </a:fld>
            <a:endParaRPr lang="tr-TR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39920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39920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fld id="{D0308784-D3A5-4462-A3FF-59AAF8FE919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9705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28"/>
          <p:cNvCxnSpPr/>
          <p:nvPr/>
        </p:nvCxnSpPr>
        <p:spPr>
          <a:xfrm>
            <a:off x="1090080" y="1847714"/>
            <a:ext cx="720576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804180"/>
            <a:ext cx="7205746" cy="105631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2019568"/>
            <a:ext cx="348386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48137" indent="0">
              <a:buNone/>
              <a:defRPr sz="2000" b="1"/>
            </a:lvl2pPr>
            <a:lvl3pPr marL="896290" indent="0">
              <a:buNone/>
              <a:defRPr sz="1800" b="1"/>
            </a:lvl3pPr>
            <a:lvl4pPr marL="1344429" indent="0">
              <a:buNone/>
              <a:defRPr sz="1600" b="1"/>
            </a:lvl4pPr>
            <a:lvl5pPr marL="1792582" indent="0">
              <a:buNone/>
              <a:defRPr sz="1600" b="1"/>
            </a:lvl5pPr>
            <a:lvl6pPr marL="2240719" indent="0">
              <a:buNone/>
              <a:defRPr sz="1600" b="1"/>
            </a:lvl6pPr>
            <a:lvl7pPr marL="2688848" indent="0">
              <a:buNone/>
              <a:defRPr sz="1600" b="1"/>
            </a:lvl7pPr>
            <a:lvl8pPr marL="3136990" indent="0">
              <a:buNone/>
              <a:defRPr sz="1600" b="1"/>
            </a:lvl8pPr>
            <a:lvl9pPr marL="358514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824278"/>
            <a:ext cx="3483864" cy="264445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2023020"/>
            <a:ext cx="348386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48137" indent="0">
              <a:buNone/>
              <a:defRPr sz="2000" b="1"/>
            </a:lvl2pPr>
            <a:lvl3pPr marL="896290" indent="0">
              <a:buNone/>
              <a:defRPr sz="1800" b="1"/>
            </a:lvl3pPr>
            <a:lvl4pPr marL="1344429" indent="0">
              <a:buNone/>
              <a:defRPr sz="1600" b="1"/>
            </a:lvl4pPr>
            <a:lvl5pPr marL="1792582" indent="0">
              <a:buNone/>
              <a:defRPr sz="1600" b="1"/>
            </a:lvl5pPr>
            <a:lvl6pPr marL="2240719" indent="0">
              <a:buNone/>
              <a:defRPr sz="1600" b="1"/>
            </a:lvl6pPr>
            <a:lvl7pPr marL="2688848" indent="0">
              <a:buNone/>
              <a:defRPr sz="1600" b="1"/>
            </a:lvl7pPr>
            <a:lvl8pPr marL="3136990" indent="0">
              <a:buNone/>
              <a:defRPr sz="1600" b="1"/>
            </a:lvl8pPr>
            <a:lvl9pPr marL="358514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821684"/>
            <a:ext cx="3483864" cy="263737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39920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fld id="{435F107F-E5B7-43E5-8BF3-207BC588FC4E}" type="datetimeFigureOut">
              <a:rPr lang="tr-TR"/>
              <a:pPr>
                <a:defRPr/>
              </a:pPr>
              <a:t>19.09.2024</a:t>
            </a:fld>
            <a:endParaRPr lang="tr-TR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39920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39920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fld id="{230F83A1-8625-49EB-8DB6-8CB9B9DAE9A2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6887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4"/>
          <p:cNvCxnSpPr/>
          <p:nvPr/>
        </p:nvCxnSpPr>
        <p:spPr>
          <a:xfrm>
            <a:off x="1090080" y="1847714"/>
            <a:ext cx="720576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39920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fld id="{34395CE8-749C-4248-955A-DD2E6D1CA5D2}" type="datetimeFigureOut">
              <a:rPr lang="tr-TR"/>
              <a:pPr>
                <a:defRPr/>
              </a:pPr>
              <a:t>19.09.2024</a:t>
            </a:fld>
            <a:endParaRPr lang="tr-T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39920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39920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fld id="{28E7A18B-710F-466C-B773-2FBDA4763421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3115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39920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fld id="{8B46EE4E-4A4D-46D7-981F-10D29138BDB4}" type="datetimeFigureOut">
              <a:rPr lang="tr-TR"/>
              <a:pPr>
                <a:defRPr/>
              </a:pPr>
              <a:t>19.09.2024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39920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39920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fld id="{805E6F11-BCB2-464A-A231-8C9A8C22B102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0297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6"/>
          <p:cNvCxnSpPr/>
          <p:nvPr/>
        </p:nvCxnSpPr>
        <p:spPr>
          <a:xfrm>
            <a:off x="1085761" y="3205777"/>
            <a:ext cx="245232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5" y="798978"/>
            <a:ext cx="2454824" cy="2247117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980" y="798976"/>
            <a:ext cx="4509353" cy="4658826"/>
          </a:xfrm>
        </p:spPr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3205701"/>
            <a:ext cx="2456260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48137" indent="0">
              <a:buNone/>
              <a:defRPr sz="1400"/>
            </a:lvl2pPr>
            <a:lvl3pPr marL="896290" indent="0">
              <a:buNone/>
              <a:defRPr sz="1200"/>
            </a:lvl3pPr>
            <a:lvl4pPr marL="1344429" indent="0">
              <a:buNone/>
              <a:defRPr sz="1000"/>
            </a:lvl4pPr>
            <a:lvl5pPr marL="1792582" indent="0">
              <a:buNone/>
              <a:defRPr sz="1000"/>
            </a:lvl5pPr>
            <a:lvl6pPr marL="2240719" indent="0">
              <a:buNone/>
              <a:defRPr sz="1000"/>
            </a:lvl6pPr>
            <a:lvl7pPr marL="2688848" indent="0">
              <a:buNone/>
              <a:defRPr sz="1000"/>
            </a:lvl7pPr>
            <a:lvl8pPr marL="3136990" indent="0">
              <a:buNone/>
              <a:defRPr sz="1000"/>
            </a:lvl8pPr>
            <a:lvl9pPr marL="3585149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39920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fld id="{181737CC-89E4-46DE-B882-600C14EE4951}" type="datetimeFigureOut">
              <a:rPr lang="tr-TR"/>
              <a:pPr>
                <a:defRPr/>
              </a:pPr>
              <a:t>19.09.2024</a:t>
            </a:fld>
            <a:endParaRPr lang="tr-TR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39920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39920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fld id="{5BA5851B-ECD9-40B2-8323-87BD1CFE373B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950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2D9B-CAE2-49BB-924D-AA7FEE515FC9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3696-250E-47BF-A062-7C5DA3AF0F3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5607361" y="482451"/>
            <a:ext cx="3057120" cy="5148540"/>
            <a:chOff x="7477387" y="482170"/>
            <a:chExt cx="4074533" cy="5149101"/>
          </a:xfrm>
        </p:grpSpPr>
        <p:sp>
          <p:nvSpPr>
            <p:cNvPr id="6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8" name="Straight Connector 30"/>
          <p:cNvCxnSpPr/>
          <p:nvPr/>
        </p:nvCxnSpPr>
        <p:spPr>
          <a:xfrm>
            <a:off x="1085761" y="3143851"/>
            <a:ext cx="414576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1129513"/>
            <a:ext cx="4149246" cy="18305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1122562"/>
            <a:ext cx="209337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48137" indent="0">
              <a:buNone/>
              <a:defRPr sz="2800"/>
            </a:lvl2pPr>
            <a:lvl3pPr marL="896290" indent="0">
              <a:buNone/>
              <a:defRPr sz="2400"/>
            </a:lvl3pPr>
            <a:lvl4pPr marL="1344429" indent="0">
              <a:buNone/>
              <a:defRPr sz="2000"/>
            </a:lvl4pPr>
            <a:lvl5pPr marL="1792582" indent="0">
              <a:buNone/>
              <a:defRPr sz="2000"/>
            </a:lvl5pPr>
            <a:lvl6pPr marL="2240719" indent="0">
              <a:buNone/>
              <a:defRPr sz="2000"/>
            </a:lvl6pPr>
            <a:lvl7pPr marL="2688848" indent="0">
              <a:buNone/>
              <a:defRPr sz="2000"/>
            </a:lvl7pPr>
            <a:lvl8pPr marL="3136990" indent="0">
              <a:buNone/>
              <a:defRPr sz="2000"/>
            </a:lvl8pPr>
            <a:lvl9pPr marL="3585149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8" y="3145992"/>
            <a:ext cx="4143303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48137" indent="0">
              <a:buNone/>
              <a:defRPr sz="1400"/>
            </a:lvl2pPr>
            <a:lvl3pPr marL="896290" indent="0">
              <a:buNone/>
              <a:defRPr sz="1200"/>
            </a:lvl3pPr>
            <a:lvl4pPr marL="1344429" indent="0">
              <a:buNone/>
              <a:defRPr sz="1000"/>
            </a:lvl4pPr>
            <a:lvl5pPr marL="1792582" indent="0">
              <a:buNone/>
              <a:defRPr sz="1000"/>
            </a:lvl5pPr>
            <a:lvl6pPr marL="2240719" indent="0">
              <a:buNone/>
              <a:defRPr sz="1000"/>
            </a:lvl6pPr>
            <a:lvl7pPr marL="2688848" indent="0">
              <a:buNone/>
              <a:defRPr sz="1000"/>
            </a:lvl7pPr>
            <a:lvl8pPr marL="3136990" indent="0">
              <a:buNone/>
              <a:defRPr sz="1000"/>
            </a:lvl8pPr>
            <a:lvl9pPr marL="3585149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761" y="5469694"/>
            <a:ext cx="4145760" cy="319714"/>
          </a:xfrm>
        </p:spPr>
        <p:txBody>
          <a:bodyPr rtlCol="0"/>
          <a:lstStyle>
            <a:lvl1pPr algn="l" defTabSz="39920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fld id="{CD7C6645-8759-4FEB-965B-369996D99741}" type="datetimeFigureOut">
              <a:rPr lang="tr-TR"/>
              <a:pPr>
                <a:defRPr/>
              </a:pPr>
              <a:t>19.09.2024</a:t>
            </a:fld>
            <a:endParaRPr lang="tr-TR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760" y="318274"/>
            <a:ext cx="4155840" cy="321153"/>
          </a:xfrm>
        </p:spPr>
        <p:txBody>
          <a:bodyPr rtlCol="0"/>
          <a:lstStyle>
            <a:lvl1pPr defTabSz="39920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39920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fld id="{74A236FA-5AE1-490F-8BD3-203310619D80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4073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5"/>
          <p:cNvCxnSpPr/>
          <p:nvPr/>
        </p:nvCxnSpPr>
        <p:spPr>
          <a:xfrm>
            <a:off x="1090080" y="1847714"/>
            <a:ext cx="720576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39920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fld id="{D6FDB7FE-EB5A-4D0E-969B-EE42BE522B09}" type="datetimeFigureOut">
              <a:rPr lang="tr-TR"/>
              <a:pPr>
                <a:defRPr/>
              </a:pPr>
              <a:t>19.09.2024</a:t>
            </a:fld>
            <a:endParaRPr lang="tr-T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39920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39920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fld id="{A2D48EC9-8BCF-48D6-B16F-D01EF38B68E4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2384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7079040" y="799284"/>
            <a:ext cx="0" cy="4658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534" y="799183"/>
            <a:ext cx="121180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705" y="799183"/>
            <a:ext cx="5871623" cy="4659889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39920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fld id="{878F5FA8-C732-4312-82E2-6C9A687021FC}" type="datetimeFigureOut">
              <a:rPr lang="tr-TR"/>
              <a:pPr>
                <a:defRPr/>
              </a:pPr>
              <a:t>19.09.2024</a:t>
            </a:fld>
            <a:endParaRPr lang="tr-T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39920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39920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fld id="{3A854F5A-A548-4B47-A918-4A54937B98B8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7072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2D9B-CAE2-49BB-924D-AA7FEE515FC9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3696-250E-47BF-A062-7C5DA3AF0F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2D9B-CAE2-49BB-924D-AA7FEE515FC9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3696-250E-47BF-A062-7C5DA3AF0F3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2D9B-CAE2-49BB-924D-AA7FEE515FC9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3696-250E-47BF-A062-7C5DA3AF0F3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2D9B-CAE2-49BB-924D-AA7FEE515FC9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3696-250E-47BF-A062-7C5DA3AF0F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2D9B-CAE2-49BB-924D-AA7FEE515FC9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3696-250E-47BF-A062-7C5DA3AF0F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2D9B-CAE2-49BB-924D-AA7FEE515FC9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3696-250E-47BF-A062-7C5DA3AF0F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2D9B-CAE2-49BB-924D-AA7FEE515FC9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3696-250E-47BF-A062-7C5DA3AF0F3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E82D9B-CAE2-49BB-924D-AA7FEE515FC9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033696-250E-47BF-A062-7C5DA3AF0F3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092"/>
            <a:ext cx="9144000" cy="410587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75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>
            <a:fillRect/>
          </a:stretch>
        </p:blipFill>
        <p:spPr bwMode="black">
          <a:xfrm>
            <a:off x="0" y="6126403"/>
            <a:ext cx="9144000" cy="74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40" y="805045"/>
            <a:ext cx="7202880" cy="1048430"/>
          </a:xfrm>
          <a:prstGeom prst="rect">
            <a:avLst/>
          </a:prstGeom>
        </p:spPr>
        <p:txBody>
          <a:bodyPr vert="horz" lIns="89553" tIns="44779" rIns="89553" bIns="44779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88640" y="2016212"/>
            <a:ext cx="7202880" cy="345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553" tIns="44779" rIns="89553" bIns="44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4960" y="329795"/>
            <a:ext cx="2626560" cy="309632"/>
          </a:xfrm>
          <a:prstGeom prst="rect">
            <a:avLst/>
          </a:prstGeom>
        </p:spPr>
        <p:txBody>
          <a:bodyPr vert="horz" wrap="square" lIns="89553" tIns="44779" rIns="89553" bIns="44779" numCol="1" anchor="ctr" anchorCtr="0" compatLnSpc="1">
            <a:prstTxWarp prst="textNoShape">
              <a:avLst/>
            </a:prstTxWarp>
          </a:bodyPr>
          <a:lstStyle>
            <a:lvl1pPr algn="r" defTabSz="397966" hangingPunct="1">
              <a:lnSpc>
                <a:spcPct val="100000"/>
              </a:lnSpc>
              <a:buClrTx/>
              <a:buSzTx/>
              <a:buFontTx/>
              <a:buNone/>
              <a:defRPr sz="1000">
                <a:solidFill>
                  <a:srgbClr val="898989"/>
                </a:solidFill>
                <a:latin typeface="Gill Sans MT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FC4DAE-9D84-496A-95A6-7B1AABEB3B62}" type="datetimeFigureOut">
              <a:rPr lang="tr-TR">
                <a:ea typeface="SimSun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19.09.2024</a:t>
            </a:fld>
            <a:endParaRPr lang="tr-TR">
              <a:ea typeface="SimSun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40" y="329796"/>
            <a:ext cx="4453920" cy="308192"/>
          </a:xfrm>
          <a:prstGeom prst="rect">
            <a:avLst/>
          </a:prstGeom>
        </p:spPr>
        <p:txBody>
          <a:bodyPr vert="horz" wrap="square" lIns="89553" tIns="44779" rIns="89553" bIns="44779" numCol="1" anchor="ctr" anchorCtr="0" compatLnSpc="1">
            <a:prstTxWarp prst="textNoShape">
              <a:avLst/>
            </a:prstTxWarp>
          </a:bodyPr>
          <a:lstStyle>
            <a:lvl1pPr defTabSz="397966" hangingPunct="1">
              <a:lnSpc>
                <a:spcPct val="100000"/>
              </a:lnSpc>
              <a:buClrTx/>
              <a:buSzTx/>
              <a:buFontTx/>
              <a:buNone/>
              <a:defRPr sz="1000">
                <a:solidFill>
                  <a:srgbClr val="898989"/>
                </a:solidFill>
                <a:latin typeface="Gill Sans MT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ea typeface="SimSun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799285"/>
            <a:ext cx="607680" cy="502612"/>
          </a:xfrm>
          <a:prstGeom prst="rect">
            <a:avLst/>
          </a:prstGeom>
        </p:spPr>
        <p:txBody>
          <a:bodyPr vert="horz" wrap="square" lIns="89553" tIns="44779" rIns="89553" bIns="44779" numCol="1" anchor="t" anchorCtr="0" compatLnSpc="1">
            <a:prstTxWarp prst="textNoShape">
              <a:avLst/>
            </a:prstTxWarp>
          </a:bodyPr>
          <a:lstStyle>
            <a:lvl1pPr algn="r" defTabSz="397966" hangingPunct="1">
              <a:lnSpc>
                <a:spcPct val="100000"/>
              </a:lnSpc>
              <a:buClrTx/>
              <a:buSzTx/>
              <a:buFontTx/>
              <a:buNone/>
              <a:defRPr sz="2800">
                <a:solidFill>
                  <a:srgbClr val="B71E42"/>
                </a:solidFill>
                <a:latin typeface="Gill Sans MT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E4DA1B-E1FC-4C75-8250-9497F40A2A88}" type="slidenum">
              <a:rPr lang="tr-TR">
                <a:ea typeface="SimSun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>
              <a:ea typeface="SimSun" pitchFamily="2" charset="-122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7844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68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9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89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0"/>
        </a:defRPr>
      </a:lvl2pPr>
      <a:lvl3pPr algn="l" defTabSz="89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0"/>
        </a:defRPr>
      </a:lvl3pPr>
      <a:lvl4pPr algn="l" defTabSz="89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0"/>
        </a:defRPr>
      </a:lvl4pPr>
      <a:lvl5pPr algn="l" defTabSz="89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0"/>
        </a:defRPr>
      </a:lvl5pPr>
      <a:lvl6pPr marL="406554" algn="l" defTabSz="894982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0"/>
        </a:defRPr>
      </a:lvl6pPr>
      <a:lvl7pPr marL="813095" algn="l" defTabSz="894982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0"/>
        </a:defRPr>
      </a:lvl7pPr>
      <a:lvl8pPr marL="1219672" algn="l" defTabSz="894982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0"/>
        </a:defRPr>
      </a:lvl8pPr>
      <a:lvl9pPr marL="1626211" algn="l" defTabSz="894982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0"/>
        </a:defRPr>
      </a:lvl9pPr>
    </p:titleStyle>
    <p:bodyStyle>
      <a:lvl1pPr marL="220324" indent="-220324" algn="l" defTabSz="892813" rtl="0" eaLnBrk="0" fontAlgn="base" hangingPunct="0">
        <a:lnSpc>
          <a:spcPct val="120000"/>
        </a:lnSpc>
        <a:spcBef>
          <a:spcPts val="998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610" indent="-220324" algn="l" defTabSz="892813" rtl="0" eaLnBrk="0" fontAlgn="base" hangingPunct="0">
        <a:lnSpc>
          <a:spcPct val="120000"/>
        </a:lnSpc>
        <a:spcBef>
          <a:spcPts val="499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7" indent="-220324" algn="l" defTabSz="892813" rtl="0" eaLnBrk="0" fontAlgn="base" hangingPunct="0">
        <a:lnSpc>
          <a:spcPct val="120000"/>
        </a:lnSpc>
        <a:spcBef>
          <a:spcPts val="499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65304" indent="-220324" algn="l" defTabSz="892813" rtl="0" eaLnBrk="0" fontAlgn="base" hangingPunct="0">
        <a:lnSpc>
          <a:spcPct val="120000"/>
        </a:lnSpc>
        <a:spcBef>
          <a:spcPts val="499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150" indent="-220324" algn="l" defTabSz="892813" rtl="0" eaLnBrk="0" fontAlgn="base" hangingPunct="0">
        <a:lnSpc>
          <a:spcPct val="120000"/>
        </a:lnSpc>
        <a:spcBef>
          <a:spcPts val="499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64786" indent="-224068" algn="l" defTabSz="89629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12931" indent="-224068" algn="l" defTabSz="89629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361075" indent="-224068" algn="l" defTabSz="89629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09207" indent="-224068" algn="l" defTabSz="89629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6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137" algn="l" defTabSz="896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6290" algn="l" defTabSz="896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429" algn="l" defTabSz="896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582" algn="l" defTabSz="896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0719" algn="l" defTabSz="896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8848" algn="l" defTabSz="896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6990" algn="l" defTabSz="896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5149" algn="l" defTabSz="896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Akış Çizelgesi: Sonlandırıcı"/>
          <p:cNvSpPr/>
          <p:nvPr/>
        </p:nvSpPr>
        <p:spPr>
          <a:xfrm>
            <a:off x="858105" y="2060848"/>
            <a:ext cx="7429552" cy="1928826"/>
          </a:xfrm>
          <a:prstGeom prst="flowChartTerminator">
            <a:avLst/>
          </a:prstGeom>
          <a:solidFill>
            <a:srgbClr val="FCE0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ÇOKTAN SEÇMELİ TESTLER</a:t>
            </a:r>
          </a:p>
          <a:p>
            <a:pPr algn="ctr">
              <a:buNone/>
            </a:pPr>
            <a:r>
              <a:rPr lang="tr-T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VE   </a:t>
            </a:r>
          </a:p>
          <a:p>
            <a:pPr algn="ctr">
              <a:buNone/>
            </a:pPr>
            <a:r>
              <a:rPr lang="tr-T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EŞLEŞTİRMELİ TESTLER</a:t>
            </a:r>
            <a:endParaRPr lang="tr-TR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131840" y="908720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accent1"/>
                </a:solidFill>
              </a:rPr>
              <a:t>Ünite </a:t>
            </a:r>
            <a:r>
              <a:rPr lang="tr-TR" sz="4000" dirty="0" smtClean="0">
                <a:solidFill>
                  <a:schemeClr val="accent1"/>
                </a:solidFill>
              </a:rPr>
              <a:t>10</a:t>
            </a:r>
            <a:endParaRPr lang="tr-TR" sz="4000" dirty="0">
              <a:solidFill>
                <a:schemeClr val="accent1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240160" y="4413309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chemeClr val="accent1"/>
                </a:solidFill>
              </a:rPr>
              <a:t>Prof.Dr.Mevlüt</a:t>
            </a:r>
            <a:r>
              <a:rPr lang="tr-TR" sz="2800" b="1" dirty="0" smtClean="0">
                <a:solidFill>
                  <a:schemeClr val="accent1"/>
                </a:solidFill>
              </a:rPr>
              <a:t> KAYA</a:t>
            </a:r>
            <a:endParaRPr lang="tr-TR" sz="2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Text Box 1"/>
          <p:cNvSpPr txBox="1">
            <a:spLocks noChangeArrowheads="1"/>
          </p:cNvSpPr>
          <p:nvPr/>
        </p:nvSpPr>
        <p:spPr bwMode="auto">
          <a:xfrm>
            <a:off x="652321" y="750601"/>
            <a:ext cx="8035200" cy="610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944" tIns="39993" rIns="79944" bIns="39993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365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365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365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365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Aft>
                <a:spcPct val="0"/>
              </a:spcAft>
              <a:buClrTx/>
              <a:buNone/>
            </a:pPr>
            <a:r>
              <a:rPr lang="tr-TR" altLang="tr-TR" sz="2400" b="1" dirty="0">
                <a:solidFill>
                  <a:srgbClr val="DC2300"/>
                </a:solidFill>
              </a:rPr>
              <a:t>Soru Sorarken Dikkat Edilecek Genel </a:t>
            </a:r>
            <a:r>
              <a:rPr lang="tr-TR" altLang="tr-TR" sz="2400" b="1" dirty="0" smtClean="0">
                <a:solidFill>
                  <a:srgbClr val="DC2300"/>
                </a:solidFill>
              </a:rPr>
              <a:t>Hususlar</a:t>
            </a:r>
          </a:p>
          <a:p>
            <a:pPr>
              <a:spcAft>
                <a:spcPct val="0"/>
              </a:spcAft>
              <a:buClrTx/>
              <a:buNone/>
            </a:pPr>
            <a:endParaRPr lang="tr-TR" altLang="tr-TR" sz="2400" b="1" dirty="0">
              <a:solidFill>
                <a:srgbClr val="DC2300"/>
              </a:solidFill>
            </a:endParaRPr>
          </a:p>
          <a:p>
            <a:pPr eaLnBrk="1">
              <a:spcAft>
                <a:spcPct val="0"/>
              </a:spcAft>
              <a:buClrTx/>
              <a:buFontTx/>
              <a:buNone/>
            </a:pPr>
            <a:endParaRPr lang="tr-TR" altLang="tr-TR" sz="2177" b="1" dirty="0">
              <a:solidFill>
                <a:srgbClr val="DC2300"/>
              </a:solidFill>
            </a:endParaRP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tr-TR" altLang="tr-TR" sz="2177" b="1" dirty="0">
                <a:solidFill>
                  <a:srgbClr val="DC2300"/>
                </a:solidFill>
              </a:rPr>
              <a:t>7) Puanlama objektifliğini </a:t>
            </a:r>
            <a:r>
              <a:rPr lang="tr-TR" altLang="tr-TR" sz="2177" b="1" dirty="0" smtClean="0">
                <a:solidFill>
                  <a:srgbClr val="DC2300"/>
                </a:solidFill>
              </a:rPr>
              <a:t>artırıcı </a:t>
            </a:r>
            <a:r>
              <a:rPr lang="tr-TR" altLang="tr-TR" sz="2177" b="1" dirty="0">
                <a:solidFill>
                  <a:srgbClr val="DC2300"/>
                </a:solidFill>
              </a:rPr>
              <a:t>tedbirler </a:t>
            </a:r>
            <a:r>
              <a:rPr lang="tr-TR" altLang="tr-TR" sz="2177" b="1" dirty="0" smtClean="0">
                <a:solidFill>
                  <a:srgbClr val="DC2300"/>
                </a:solidFill>
              </a:rPr>
              <a:t>alınmalı.</a:t>
            </a:r>
            <a:endParaRPr lang="tr-TR" altLang="tr-TR" sz="2177" b="1" dirty="0">
              <a:solidFill>
                <a:srgbClr val="DC2300"/>
              </a:solidFill>
            </a:endParaRPr>
          </a:p>
          <a:p>
            <a:pPr eaLnBrk="1">
              <a:spcAft>
                <a:spcPct val="0"/>
              </a:spcAft>
              <a:buClrTx/>
              <a:buFontTx/>
              <a:buNone/>
            </a:pPr>
            <a:endParaRPr lang="tr-TR" altLang="tr-TR" sz="2177" dirty="0">
              <a:solidFill>
                <a:srgbClr val="DC2300"/>
              </a:solidFill>
            </a:endParaRP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tr-TR" altLang="tr-TR" sz="2400" dirty="0"/>
              <a:t>Özellikle ödev ve projeler, yazılı ve sözlü yoklama olmak üzere, puanlama </a:t>
            </a:r>
            <a:r>
              <a:rPr lang="tr-TR" altLang="tr-TR" sz="2400" dirty="0" smtClean="0"/>
              <a:t>sübjektifliğinin </a:t>
            </a:r>
            <a:r>
              <a:rPr lang="tr-TR" altLang="tr-TR" sz="2400" dirty="0"/>
              <a:t>yüksek olduğu sınav ve değerlendirme türlerinde mutlaka puanlama güvenirliğini arttırıcı tedbirler alınmalıdır. </a:t>
            </a:r>
            <a:endParaRPr lang="tr-TR" altLang="tr-TR" sz="2400" dirty="0" smtClean="0"/>
          </a:p>
          <a:p>
            <a:pPr eaLnBrk="1">
              <a:spcAft>
                <a:spcPct val="0"/>
              </a:spcAft>
              <a:buClrTx/>
              <a:buFontTx/>
              <a:buNone/>
            </a:pPr>
            <a:endParaRPr lang="tr-TR" altLang="tr-TR" sz="2400" dirty="0"/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tr-TR" altLang="tr-TR" sz="2400" dirty="0" smtClean="0"/>
              <a:t>Bu </a:t>
            </a:r>
            <a:r>
              <a:rPr lang="tr-TR" altLang="tr-TR" sz="2400" dirty="0"/>
              <a:t>tedbirlerden en önemlisi, detaylı </a:t>
            </a:r>
            <a:r>
              <a:rPr lang="tr-TR" altLang="tr-TR" sz="2400" dirty="0" smtClean="0"/>
              <a:t>bir cevap anahtarının </a:t>
            </a:r>
            <a:r>
              <a:rPr lang="tr-TR" altLang="tr-TR" sz="2400" dirty="0"/>
              <a:t>hazırlanmasıdır.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endParaRPr lang="tr-TR" altLang="tr-TR" sz="2177" b="1" dirty="0">
              <a:solidFill>
                <a:srgbClr val="DC2300"/>
              </a:solidFill>
            </a:endParaRPr>
          </a:p>
          <a:p>
            <a:pPr eaLnBrk="1">
              <a:spcAft>
                <a:spcPct val="0"/>
              </a:spcAft>
              <a:buClrTx/>
              <a:buFontTx/>
              <a:buNone/>
            </a:pPr>
            <a:endParaRPr lang="tr-TR" altLang="tr-TR" sz="2177" dirty="0"/>
          </a:p>
        </p:txBody>
      </p:sp>
    </p:spTree>
    <p:extLst>
      <p:ext uri="{BB962C8B-B14F-4D97-AF65-F5344CB8AC3E}">
        <p14:creationId xmlns:p14="http://schemas.microsoft.com/office/powerpoint/2010/main" val="20795677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Text Box 1"/>
          <p:cNvSpPr txBox="1">
            <a:spLocks noChangeArrowheads="1"/>
          </p:cNvSpPr>
          <p:nvPr/>
        </p:nvSpPr>
        <p:spPr bwMode="auto">
          <a:xfrm>
            <a:off x="652321" y="750601"/>
            <a:ext cx="8035200" cy="610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944" tIns="39993" rIns="79944" bIns="39993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365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365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365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365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Aft>
                <a:spcPct val="0"/>
              </a:spcAft>
              <a:buClrTx/>
              <a:buNone/>
            </a:pPr>
            <a:r>
              <a:rPr lang="tr-TR" altLang="tr-TR" sz="2400" b="1" dirty="0">
                <a:solidFill>
                  <a:srgbClr val="DC2300"/>
                </a:solidFill>
              </a:rPr>
              <a:t>Soru Sorarken Dikkat Edilecek Genel Hususlar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endParaRPr lang="tr-TR" altLang="tr-TR" sz="2177" b="1" dirty="0">
              <a:solidFill>
                <a:srgbClr val="DC2300"/>
              </a:solidFill>
            </a:endParaRPr>
          </a:p>
          <a:p>
            <a:pPr eaLnBrk="1">
              <a:spcAft>
                <a:spcPct val="0"/>
              </a:spcAft>
              <a:buClrTx/>
              <a:buFontTx/>
              <a:buNone/>
            </a:pPr>
            <a:endParaRPr lang="tr-TR" altLang="tr-TR" sz="2177" dirty="0"/>
          </a:p>
          <a:p>
            <a:pPr eaLnBrk="1">
              <a:spcAft>
                <a:spcPct val="0"/>
              </a:spcAft>
              <a:buClrTx/>
              <a:buFontTx/>
              <a:buNone/>
            </a:pPr>
            <a:endParaRPr lang="tr-TR" altLang="tr-TR" sz="2400" b="1" dirty="0">
              <a:solidFill>
                <a:srgbClr val="DC2300"/>
              </a:solidFill>
            </a:endParaRP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tr-TR" altLang="tr-TR" sz="2400" b="1" dirty="0">
                <a:solidFill>
                  <a:srgbClr val="DC2300"/>
                </a:solidFill>
              </a:rPr>
              <a:t>8) Soruların test formu haline getirilmesinde titiz </a:t>
            </a:r>
            <a:r>
              <a:rPr lang="tr-TR" altLang="tr-TR" sz="2400" b="1" dirty="0" smtClean="0">
                <a:solidFill>
                  <a:srgbClr val="DC2300"/>
                </a:solidFill>
              </a:rPr>
              <a:t>olunmalı.</a:t>
            </a:r>
            <a:endParaRPr lang="tr-TR" altLang="tr-TR" sz="2400" b="1" dirty="0">
              <a:solidFill>
                <a:srgbClr val="DC2300"/>
              </a:solidFill>
            </a:endParaRPr>
          </a:p>
          <a:p>
            <a:pPr eaLnBrk="1">
              <a:spcAft>
                <a:spcPct val="0"/>
              </a:spcAft>
              <a:buClrTx/>
              <a:buFontTx/>
              <a:buNone/>
            </a:pPr>
            <a:endParaRPr lang="tr-TR" altLang="tr-TR" sz="2400" dirty="0">
              <a:solidFill>
                <a:srgbClr val="DC2300"/>
              </a:solidFill>
            </a:endParaRP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tr-TR" altLang="tr-TR" sz="2400" dirty="0"/>
              <a:t>Tüm sınav türlerinde, sorulara geçilmeden önce sınavın amacı, süresi, puanlamanın nasıl yapılacağı, sınav süresince öğrencilerin uyması gereken kurallar, vb. gibi hususlar öğrencilere bir sınav yönergesiyle açıklama kısmında kısa olarak açıklanmalıdır.</a:t>
            </a:r>
          </a:p>
        </p:txBody>
      </p:sp>
    </p:spTree>
    <p:extLst>
      <p:ext uri="{BB962C8B-B14F-4D97-AF65-F5344CB8AC3E}">
        <p14:creationId xmlns:p14="http://schemas.microsoft.com/office/powerpoint/2010/main" val="18270689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31640" y="620688"/>
            <a:ext cx="712879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800" dirty="0">
                <a:solidFill>
                  <a:srgbClr val="FF0000"/>
                </a:solidFill>
              </a:rPr>
              <a:t>Bilişsel davranışların yoklanmasında kullanılacak sınav sorularının özellikleri</a:t>
            </a:r>
            <a:r>
              <a:rPr lang="tr-TR" altLang="tr-TR" dirty="0">
                <a:solidFill>
                  <a:srgbClr val="FF0000"/>
                </a:solidFill>
              </a:rPr>
              <a:t/>
            </a:r>
            <a:br>
              <a:rPr lang="tr-TR" altLang="tr-TR" dirty="0">
                <a:solidFill>
                  <a:srgbClr val="FF0000"/>
                </a:solidFill>
              </a:rPr>
            </a:br>
            <a:endParaRPr lang="tr-TR" dirty="0"/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95536" y="1988840"/>
            <a:ext cx="8426880" cy="4158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06" indent="-403206">
              <a:buFont typeface="Wingdings" panose="05000000000000000000" pitchFamily="2" charset="2"/>
              <a:buChar char="v"/>
            </a:pPr>
            <a:r>
              <a:rPr lang="tr-TR" altLang="tr-TR" sz="2400" dirty="0"/>
              <a:t>Öğrenciden nelerin beklenmekte olduğu soru maddelerinde açık, kolay, anlaşılır ve doğrudan bir anlatımla belirtilmelidir.</a:t>
            </a:r>
            <a:endParaRPr lang="tr-TR" altLang="tr-TR" sz="2400" dirty="0" smtClean="0"/>
          </a:p>
          <a:p>
            <a:pPr marL="403206" indent="-403206">
              <a:buFont typeface="Wingdings" panose="05000000000000000000" pitchFamily="2" charset="2"/>
              <a:buChar char="v"/>
            </a:pPr>
            <a:r>
              <a:rPr lang="tr-TR" altLang="tr-TR" sz="2400" dirty="0"/>
              <a:t>Soru maddeleri veya </a:t>
            </a:r>
            <a:r>
              <a:rPr lang="tr-TR" altLang="tr-TR" sz="2400" dirty="0" smtClean="0"/>
              <a:t>testler geçerlik </a:t>
            </a:r>
            <a:r>
              <a:rPr lang="tr-TR" altLang="tr-TR" sz="2400" dirty="0"/>
              <a:t>ve güvenirlik yönünden </a:t>
            </a:r>
            <a:r>
              <a:rPr lang="tr-TR" altLang="tr-TR" sz="2400" dirty="0" smtClean="0"/>
              <a:t>kontrol edilmelidir.</a:t>
            </a:r>
          </a:p>
          <a:p>
            <a:pPr marL="403206" indent="-403206">
              <a:buFont typeface="Wingdings" panose="05000000000000000000" pitchFamily="2" charset="2"/>
              <a:buChar char="v"/>
            </a:pPr>
            <a:r>
              <a:rPr lang="tr-TR" altLang="tr-TR" sz="2400" dirty="0" smtClean="0"/>
              <a:t>Testteki Sorular konunun amacı (kazanımları), konunun </a:t>
            </a:r>
            <a:r>
              <a:rPr lang="tr-TR" altLang="tr-TR" sz="2400" dirty="0"/>
              <a:t>ya da ünitelerin içeriği ve hedef davranışları ile paralellik </a:t>
            </a:r>
            <a:r>
              <a:rPr lang="tr-TR" altLang="tr-TR" sz="2400" dirty="0" smtClean="0"/>
              <a:t>göstermelidir.</a:t>
            </a:r>
            <a:endParaRPr lang="tr-TR" altLang="tr-TR" sz="2400" dirty="0"/>
          </a:p>
        </p:txBody>
      </p:sp>
    </p:spTree>
    <p:extLst>
      <p:ext uri="{BB962C8B-B14F-4D97-AF65-F5344CB8AC3E}">
        <p14:creationId xmlns:p14="http://schemas.microsoft.com/office/powerpoint/2010/main" val="37832754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611560" y="548680"/>
            <a:ext cx="7992888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r-TR" altLang="tr-TR" sz="2903" dirty="0" smtClean="0">
                <a:solidFill>
                  <a:srgbClr val="FF0000"/>
                </a:solidFill>
              </a:rPr>
              <a:t>Bilişsel davranışların yoklanmasında kullanılacak sınav maddelerinin özellikleri</a:t>
            </a:r>
            <a:br>
              <a:rPr lang="tr-TR" altLang="tr-TR" sz="2903" dirty="0" smtClean="0">
                <a:solidFill>
                  <a:srgbClr val="FF0000"/>
                </a:solidFill>
              </a:rPr>
            </a:br>
            <a:endParaRPr lang="tr-TR" altLang="tr-TR" sz="2903" dirty="0">
              <a:solidFill>
                <a:srgbClr val="FF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971600" y="1859340"/>
            <a:ext cx="777686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3607" indent="-453607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tr-TR" altLang="tr-TR" sz="2400" dirty="0"/>
              <a:t>Derste </a:t>
            </a:r>
            <a:r>
              <a:rPr lang="tr-TR" altLang="tr-TR" sz="2400" dirty="0" smtClean="0"/>
              <a:t>öğrenilmesi </a:t>
            </a:r>
            <a:r>
              <a:rPr lang="tr-TR" altLang="tr-TR" sz="2400" dirty="0"/>
              <a:t>hedeflenmeyen bir bilişsel davranışın ölçülmesi yoluna </a:t>
            </a:r>
            <a:r>
              <a:rPr lang="tr-TR" altLang="tr-TR" sz="2400" dirty="0" smtClean="0"/>
              <a:t>gidilmemelidir. </a:t>
            </a:r>
            <a:endParaRPr lang="tr-TR" altLang="tr-TR" sz="2400" dirty="0"/>
          </a:p>
          <a:p>
            <a:pPr marL="453607" indent="-453607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tr-TR" altLang="tr-TR" sz="2400" dirty="0"/>
              <a:t>Sorulan sorular, dersin hedefleri doğrultusunda </a:t>
            </a:r>
            <a:r>
              <a:rPr lang="tr-TR" altLang="tr-TR" sz="2400" dirty="0" err="1"/>
              <a:t>Bloom</a:t>
            </a:r>
            <a:r>
              <a:rPr lang="tr-TR" altLang="tr-TR" sz="2400" dirty="0"/>
              <a:t> taksonomisinin değişik seviyeleriyle uygunluk </a:t>
            </a:r>
            <a:r>
              <a:rPr lang="tr-TR" altLang="tr-TR" sz="2400" dirty="0" smtClean="0"/>
              <a:t>göstermelidir. </a:t>
            </a:r>
            <a:endParaRPr lang="tr-TR" altLang="tr-TR" sz="2400" dirty="0"/>
          </a:p>
          <a:p>
            <a:pPr marL="453607" indent="-453607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tr-TR" altLang="tr-TR" sz="2400" dirty="0"/>
              <a:t>Soruların zorluk dereceleri iyi belirlenmeli, </a:t>
            </a:r>
            <a:r>
              <a:rPr lang="tr-TR" altLang="tr-TR" sz="2400" dirty="0" smtClean="0"/>
              <a:t>testte soruların sıralanmasında kolaydan </a:t>
            </a:r>
            <a:r>
              <a:rPr lang="tr-TR" altLang="tr-TR" sz="2400" dirty="0"/>
              <a:t>zora doğru bir yol izlenmeli ya da basitten karmaşığa doğru soruların dağılımı yapılmalı.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994776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/>
          </p:cNvPr>
          <p:cNvSpPr/>
          <p:nvPr/>
        </p:nvSpPr>
        <p:spPr>
          <a:xfrm>
            <a:off x="3889440" y="2194790"/>
            <a:ext cx="2158560" cy="17627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33" tIns="44769" rIns="89533" bIns="44769" anchor="ctr"/>
          <a:lstStyle/>
          <a:p>
            <a:pPr algn="ctr" defTabSz="448044">
              <a:defRPr/>
            </a:pPr>
            <a:r>
              <a:rPr lang="tr-TR" sz="2000" b="1" dirty="0">
                <a:solidFill>
                  <a:prstClr val="white"/>
                </a:solidFill>
              </a:rPr>
              <a:t>SINAV TÜRLERİ</a:t>
            </a:r>
          </a:p>
        </p:txBody>
      </p:sp>
      <p:sp>
        <p:nvSpPr>
          <p:cNvPr id="11" name="Oval 10">
            <a:extLst/>
          </p:cNvPr>
          <p:cNvSpPr/>
          <p:nvPr/>
        </p:nvSpPr>
        <p:spPr>
          <a:xfrm>
            <a:off x="1283041" y="218904"/>
            <a:ext cx="2460960" cy="1595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33" tIns="44769" rIns="89533" bIns="44769" anchor="ctr"/>
          <a:lstStyle/>
          <a:p>
            <a:pPr algn="ctr" defTabSz="448044">
              <a:defRPr/>
            </a:pPr>
            <a:r>
              <a:rPr lang="tr-TR" sz="2000" dirty="0">
                <a:solidFill>
                  <a:prstClr val="white"/>
                </a:solidFill>
              </a:rPr>
              <a:t>ÇOKTAN SEÇMELİ SINAVLAR</a:t>
            </a:r>
          </a:p>
        </p:txBody>
      </p:sp>
      <p:sp>
        <p:nvSpPr>
          <p:cNvPr id="12" name="Oval 11">
            <a:extLst/>
          </p:cNvPr>
          <p:cNvSpPr/>
          <p:nvPr/>
        </p:nvSpPr>
        <p:spPr>
          <a:xfrm>
            <a:off x="6048000" y="218905"/>
            <a:ext cx="2459520" cy="15928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33" tIns="44769" rIns="89533" bIns="44769" anchor="ctr"/>
          <a:lstStyle/>
          <a:p>
            <a:pPr algn="ctr" defTabSz="448044">
              <a:defRPr/>
            </a:pPr>
            <a:r>
              <a:rPr lang="tr-TR" sz="2000" dirty="0">
                <a:solidFill>
                  <a:prstClr val="white"/>
                </a:solidFill>
              </a:rPr>
              <a:t>SÖZLÜ SINAVLAR</a:t>
            </a:r>
          </a:p>
        </p:txBody>
      </p:sp>
      <p:sp>
        <p:nvSpPr>
          <p:cNvPr id="13" name="Oval 12">
            <a:extLst/>
          </p:cNvPr>
          <p:cNvSpPr/>
          <p:nvPr/>
        </p:nvSpPr>
        <p:spPr>
          <a:xfrm>
            <a:off x="6899040" y="2358968"/>
            <a:ext cx="2244960" cy="1545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33" tIns="44769" rIns="89533" bIns="44769" anchor="ctr"/>
          <a:lstStyle/>
          <a:p>
            <a:pPr algn="ctr" defTabSz="448044">
              <a:defRPr/>
            </a:pPr>
            <a:r>
              <a:rPr lang="tr-TR" sz="2000" dirty="0">
                <a:solidFill>
                  <a:prstClr val="white"/>
                </a:solidFill>
              </a:rPr>
              <a:t>UZUN CEVAPLI YAZILI SINAVLAR</a:t>
            </a:r>
          </a:p>
        </p:txBody>
      </p:sp>
      <p:sp>
        <p:nvSpPr>
          <p:cNvPr id="14" name="Oval 13">
            <a:extLst/>
          </p:cNvPr>
          <p:cNvSpPr/>
          <p:nvPr/>
        </p:nvSpPr>
        <p:spPr>
          <a:xfrm>
            <a:off x="6311521" y="4323335"/>
            <a:ext cx="2460960" cy="1545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33" tIns="44769" rIns="89533" bIns="44769" anchor="ctr"/>
          <a:lstStyle/>
          <a:p>
            <a:pPr algn="ctr" defTabSz="448044">
              <a:defRPr/>
            </a:pPr>
            <a:r>
              <a:rPr lang="tr-TR" sz="2000" dirty="0">
                <a:solidFill>
                  <a:prstClr val="white"/>
                </a:solidFill>
              </a:rPr>
              <a:t>KISA CEVAPLI SINAVLAR</a:t>
            </a:r>
          </a:p>
        </p:txBody>
      </p:sp>
      <p:sp>
        <p:nvSpPr>
          <p:cNvPr id="15" name="Oval 14">
            <a:extLst/>
          </p:cNvPr>
          <p:cNvSpPr/>
          <p:nvPr/>
        </p:nvSpPr>
        <p:spPr>
          <a:xfrm>
            <a:off x="395536" y="4321896"/>
            <a:ext cx="3264945" cy="15467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33" tIns="44769" rIns="89533" bIns="44769" anchor="ctr"/>
          <a:lstStyle/>
          <a:p>
            <a:pPr algn="ctr" defTabSz="448044">
              <a:defRPr/>
            </a:pPr>
            <a:r>
              <a:rPr lang="tr-TR" sz="2000" dirty="0">
                <a:solidFill>
                  <a:prstClr val="white"/>
                </a:solidFill>
              </a:rPr>
              <a:t>EŞLEŞTİRMELİ SORULAR</a:t>
            </a:r>
          </a:p>
        </p:txBody>
      </p:sp>
      <p:sp>
        <p:nvSpPr>
          <p:cNvPr id="16" name="Oval 15">
            <a:extLst/>
          </p:cNvPr>
          <p:cNvSpPr/>
          <p:nvPr/>
        </p:nvSpPr>
        <p:spPr>
          <a:xfrm>
            <a:off x="253440" y="2425214"/>
            <a:ext cx="2460960" cy="1545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33" tIns="44769" rIns="89533" bIns="44769" anchor="ctr"/>
          <a:lstStyle/>
          <a:p>
            <a:pPr algn="ctr" defTabSz="448044">
              <a:defRPr/>
            </a:pPr>
            <a:r>
              <a:rPr lang="tr-TR" sz="2000" dirty="0">
                <a:solidFill>
                  <a:prstClr val="white"/>
                </a:solidFill>
              </a:rPr>
              <a:t>DOGRU- YANLIŞ</a:t>
            </a:r>
          </a:p>
          <a:p>
            <a:pPr algn="ctr" defTabSz="448044">
              <a:defRPr/>
            </a:pPr>
            <a:r>
              <a:rPr lang="tr-TR" sz="2000" dirty="0">
                <a:solidFill>
                  <a:prstClr val="white"/>
                </a:solidFill>
              </a:rPr>
              <a:t>SORULAR</a:t>
            </a:r>
          </a:p>
        </p:txBody>
      </p:sp>
      <p:sp>
        <p:nvSpPr>
          <p:cNvPr id="2" name="Sağ Ok 1"/>
          <p:cNvSpPr/>
          <p:nvPr/>
        </p:nvSpPr>
        <p:spPr>
          <a:xfrm rot="19097800">
            <a:off x="5545440" y="1293257"/>
            <a:ext cx="626400" cy="901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33" tIns="44769" rIns="89533" bIns="44769" anchor="ctr"/>
          <a:lstStyle/>
          <a:p>
            <a:pPr algn="ctr" defTabSz="448044"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0" name="Sağ Ok 9"/>
          <p:cNvSpPr/>
          <p:nvPr/>
        </p:nvSpPr>
        <p:spPr>
          <a:xfrm rot="13722311">
            <a:off x="3644596" y="1460349"/>
            <a:ext cx="835288" cy="67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33" tIns="44769" rIns="89533" bIns="44769" anchor="ctr"/>
          <a:lstStyle/>
          <a:p>
            <a:pPr algn="ctr" defTabSz="448044"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7" name="Sağ Ok 16"/>
          <p:cNvSpPr/>
          <p:nvPr/>
        </p:nvSpPr>
        <p:spPr>
          <a:xfrm rot="10800000">
            <a:off x="3166560" y="2563470"/>
            <a:ext cx="626400" cy="901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33" tIns="44769" rIns="89533" bIns="44769" anchor="ctr"/>
          <a:lstStyle/>
          <a:p>
            <a:pPr algn="ctr" defTabSz="448044"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8" name="Sağ Ok 17"/>
          <p:cNvSpPr/>
          <p:nvPr/>
        </p:nvSpPr>
        <p:spPr>
          <a:xfrm rot="8480637">
            <a:off x="3680642" y="3822163"/>
            <a:ext cx="626400" cy="901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33" tIns="44769" rIns="89533" bIns="44769" anchor="ctr"/>
          <a:lstStyle/>
          <a:p>
            <a:pPr algn="ctr" defTabSz="448044"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9" name="Sağ Ok 18"/>
          <p:cNvSpPr/>
          <p:nvPr/>
        </p:nvSpPr>
        <p:spPr>
          <a:xfrm rot="3261968">
            <a:off x="5629637" y="3984214"/>
            <a:ext cx="835288" cy="675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33" tIns="44769" rIns="89533" bIns="44769" anchor="ctr"/>
          <a:lstStyle/>
          <a:p>
            <a:pPr algn="ctr" defTabSz="448044"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20" name="Sağ Ok 19"/>
          <p:cNvSpPr/>
          <p:nvPr/>
        </p:nvSpPr>
        <p:spPr>
          <a:xfrm>
            <a:off x="6192002" y="2714686"/>
            <a:ext cx="626400" cy="902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33" tIns="44769" rIns="89533" bIns="44769" anchor="ctr"/>
          <a:lstStyle/>
          <a:p>
            <a:pPr algn="ctr" defTabSz="448044"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6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1 Başlık"/>
          <p:cNvSpPr>
            <a:spLocks noGrp="1"/>
          </p:cNvSpPr>
          <p:nvPr>
            <p:ph type="title"/>
          </p:nvPr>
        </p:nvSpPr>
        <p:spPr>
          <a:xfrm>
            <a:off x="1331640" y="692696"/>
            <a:ext cx="6512511" cy="79208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ÇOKTAN SEÇMELİ TESTLER</a:t>
            </a:r>
            <a:endParaRPr lang="tr-TR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590" name="2 İçerik Yer Tutucusu"/>
          <p:cNvSpPr>
            <a:spLocks noGrp="1"/>
          </p:cNvSpPr>
          <p:nvPr>
            <p:ph sz="quarter" idx="13"/>
          </p:nvPr>
        </p:nvSpPr>
        <p:spPr>
          <a:xfrm>
            <a:off x="395536" y="1628800"/>
            <a:ext cx="8424936" cy="4608512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Çoktan seçmeli testler; sorulan bir sorunun doğru cevabının verilen seçeneklerin arasından birinin işaretlendiği bir sınav türüdür. </a:t>
            </a:r>
          </a:p>
          <a:p>
            <a:pPr algn="just">
              <a:buFont typeface="Wingdings" pitchFamily="2" charset="2"/>
              <a:buChar char="v"/>
            </a:pPr>
            <a:endParaRPr lang="tr-T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Cevaplayıcı dilediği gibi cevap veremez, vereceği cevap sunulan seçeneklere bağlıdır.</a:t>
            </a:r>
          </a:p>
          <a:p>
            <a:pPr algn="just">
              <a:buFont typeface="Wingdings" pitchFamily="2" charset="2"/>
              <a:buChar char="v"/>
            </a:pPr>
            <a:endParaRPr lang="tr-T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Öğrenciler verilen seçeneklerden doğru cevabı ya da en doğru olanı bulup işaretler.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2 İçerik Yer Tutucusu"/>
          <p:cNvSpPr>
            <a:spLocks noGrp="1"/>
          </p:cNvSpPr>
          <p:nvPr>
            <p:ph sz="quarter" idx="13"/>
          </p:nvPr>
        </p:nvSpPr>
        <p:spPr>
          <a:xfrm>
            <a:off x="571472" y="1412776"/>
            <a:ext cx="8321008" cy="49685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Çoktan seçmeli testler, objektif testler arasında en çok kullanılanıdır.</a:t>
            </a:r>
          </a:p>
          <a:p>
            <a:pPr>
              <a:buFont typeface="Wingdings" pitchFamily="2" charset="2"/>
              <a:buChar char="v"/>
            </a:pPr>
            <a:endParaRPr lang="tr-T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Genellikle, bilgi, kavrama, uygulama ve analiz düzeyindeki davranışları ölçmek amacıyla kullanılabilir.</a:t>
            </a:r>
          </a:p>
          <a:p>
            <a:pPr>
              <a:buFont typeface="Wingdings" pitchFamily="2" charset="2"/>
              <a:buChar char="v"/>
            </a:pPr>
            <a:endParaRPr lang="tr-T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Ancak ç</a:t>
            </a:r>
            <a:r>
              <a:rPr lang="tr-T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oktan </a:t>
            </a:r>
            <a:r>
              <a:rPr lang="tr-T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seçmeli testler, 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öğrencilerin orijinal görüş ve düşüncelerini ortaya koyma yeteneklerini, sentez ve değerlendirme düzeyindeki davranışlarını ölçmede kullanımı için uygun değildir.</a:t>
            </a:r>
          </a:p>
        </p:txBody>
      </p:sp>
      <p:sp>
        <p:nvSpPr>
          <p:cNvPr id="3" name="1 Başlık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512511" cy="79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ÇOKTAN SEÇMELİ TESTLER</a:t>
            </a:r>
            <a:endParaRPr lang="tr-T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539552" y="1556792"/>
            <a:ext cx="7929618" cy="410445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Öğrencilerin akademik başarılarını ölçmede yoklanan davranışlar çoğunlukla bilgi ve kavrama düzeyinde olduğundan, öğrencilerin derslerdeki başarılarını ölçmede çoktan seçmeli test daha uygun bir sınav türüdür.</a:t>
            </a:r>
          </a:p>
          <a:p>
            <a:pPr algn="just">
              <a:buFont typeface="Wingdings" pitchFamily="2" charset="2"/>
              <a:buChar char="v"/>
            </a:pPr>
            <a:endParaRPr lang="tr-T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Sınavı alan öğrenci sayısı çok olduğunda, çoktan seçmeli testlerin puanlama kolaylığı ve objektifliği önemli bir avantaj sağlar.</a:t>
            </a:r>
            <a:endParaRPr lang="tr-T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899592" y="548680"/>
            <a:ext cx="6512511" cy="79208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ÇOKTAN SEÇMELİ TESTLER</a:t>
            </a:r>
            <a:endParaRPr lang="tr-T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1731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899592" y="18864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ÖZETLE;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8417958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1 Başlık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60840" cy="115212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tr-TR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Çoktan Seçmeli Testlerin </a:t>
            </a:r>
            <a:br>
              <a:rPr lang="tr-TR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Temel Özellikleri</a:t>
            </a:r>
            <a:endParaRPr lang="tr-TR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596" name="2 İçerik Yer Tutucusu"/>
          <p:cNvSpPr>
            <a:spLocks noGrp="1"/>
          </p:cNvSpPr>
          <p:nvPr>
            <p:ph sz="quarter" idx="13"/>
          </p:nvPr>
        </p:nvSpPr>
        <p:spPr>
          <a:xfrm>
            <a:off x="539552" y="2060848"/>
            <a:ext cx="8208912" cy="4392488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1.Cevaplayıcı bağımsızlığı yoktur: 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" indent="0">
              <a:buNone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Puanlama  objektifliğini yükseltir. Ancak öğrenci özgün cevaplar veremez ve şans başarısı değişkeni ortaya çıkar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" indent="0" algn="just">
              <a:buNone/>
            </a:pPr>
            <a:endParaRPr lang="tr-T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2.Okuma hızı ve okuduğunu anlama becerisi gerektirir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" indent="0">
              <a:buNone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Süre az, soru sayısı çok olduğundan hızlı okuma, okuduğunu anlama yeteneği ve dikkat gerektirir.</a:t>
            </a:r>
            <a:endParaRPr lang="tr-T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3581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1041" y="361"/>
            <a:ext cx="8817120" cy="1012320"/>
          </a:xfrm>
        </p:spPr>
        <p:txBody>
          <a:bodyPr/>
          <a:lstStyle/>
          <a:p>
            <a:pPr defTabSz="399205">
              <a:lnSpc>
                <a:spcPct val="93000"/>
              </a:lnSpc>
              <a:defRPr/>
            </a:pPr>
            <a:r>
              <a:rPr lang="tr-TR" sz="2903" dirty="0">
                <a:solidFill>
                  <a:srgbClr val="DC2300"/>
                </a:solidFill>
                <a:latin typeface="Arial" pitchFamily="34" charset="0"/>
                <a:ea typeface="SimSun" pitchFamily="2" charset="-122"/>
                <a:cs typeface="+mn-cs"/>
              </a:rPr>
              <a:t>Soru Sorarken Dikkat Edilecek Genel Hususlar</a:t>
            </a:r>
            <a:endParaRPr lang="tr-TR" dirty="0"/>
          </a:p>
        </p:txBody>
      </p:sp>
      <p:sp>
        <p:nvSpPr>
          <p:cNvPr id="478211" name="Metin kutusu 5"/>
          <p:cNvSpPr txBox="1">
            <a:spLocks noChangeArrowheads="1"/>
          </p:cNvSpPr>
          <p:nvPr/>
        </p:nvSpPr>
        <p:spPr bwMode="auto">
          <a:xfrm>
            <a:off x="131041" y="1012681"/>
            <a:ext cx="9012960" cy="739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47" tIns="41225" rIns="82447" bIns="41225">
            <a:spAutoFit/>
          </a:bodyPr>
          <a:lstStyle>
            <a:lvl1pPr marL="511175" indent="-511175" defTabSz="439738"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439738"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439738"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439738"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439738"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39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39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39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39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93000"/>
              </a:lnSpc>
              <a:spcBef>
                <a:spcPts val="1089"/>
              </a:spcBef>
              <a:spcAft>
                <a:spcPts val="544"/>
              </a:spcAft>
              <a:buSzPct val="100000"/>
              <a:buFont typeface="Calibri" panose="020F0502020204030204" pitchFamily="34" charset="0"/>
              <a:buAutoNum type="arabicPeriod"/>
            </a:pPr>
            <a:r>
              <a:rPr lang="tr-TR" altLang="tr-TR" sz="2540">
                <a:solidFill>
                  <a:srgbClr val="000000"/>
                </a:solidFill>
              </a:rPr>
              <a:t>Yazılan sorular eleştirel bir yaklaşımla kontrol edilip iyileştirilmeli.</a:t>
            </a:r>
          </a:p>
          <a:p>
            <a:pPr>
              <a:lnSpc>
                <a:spcPct val="93000"/>
              </a:lnSpc>
              <a:spcBef>
                <a:spcPts val="1089"/>
              </a:spcBef>
              <a:spcAft>
                <a:spcPts val="544"/>
              </a:spcAft>
              <a:buSzPct val="100000"/>
              <a:buFont typeface="Calibri" panose="020F0502020204030204" pitchFamily="34" charset="0"/>
              <a:buAutoNum type="arabicPeriod"/>
            </a:pPr>
            <a:r>
              <a:rPr lang="tr-TR" altLang="tr-TR" sz="2540">
                <a:solidFill>
                  <a:srgbClr val="000000"/>
                </a:solidFill>
              </a:rPr>
              <a:t>Sorular testin kapsam geçerliğini sağlama açısından yeterli olmalı.</a:t>
            </a:r>
          </a:p>
          <a:p>
            <a:pPr>
              <a:lnSpc>
                <a:spcPct val="93000"/>
              </a:lnSpc>
              <a:spcBef>
                <a:spcPts val="1089"/>
              </a:spcBef>
              <a:spcAft>
                <a:spcPts val="544"/>
              </a:spcAft>
              <a:buSzPct val="100000"/>
              <a:buFont typeface="Calibri" panose="020F0502020204030204" pitchFamily="34" charset="0"/>
              <a:buAutoNum type="arabicPeriod"/>
            </a:pPr>
            <a:r>
              <a:rPr lang="tr-TR" altLang="tr-TR" sz="2540">
                <a:solidFill>
                  <a:srgbClr val="000000"/>
                </a:solidFill>
              </a:rPr>
              <a:t>Objektif testlerde bir maddeyle birden fazla madde yoklanmamalı.</a:t>
            </a:r>
          </a:p>
          <a:p>
            <a:pPr>
              <a:lnSpc>
                <a:spcPct val="93000"/>
              </a:lnSpc>
              <a:spcBef>
                <a:spcPts val="1089"/>
              </a:spcBef>
              <a:spcAft>
                <a:spcPts val="544"/>
              </a:spcAft>
              <a:buSzPct val="100000"/>
              <a:buFont typeface="Calibri" panose="020F0502020204030204" pitchFamily="34" charset="0"/>
              <a:buAutoNum type="arabicPeriod"/>
            </a:pPr>
            <a:r>
              <a:rPr lang="tr-TR" altLang="tr-TR" sz="2540">
                <a:solidFill>
                  <a:srgbClr val="000000"/>
                </a:solidFill>
              </a:rPr>
              <a:t>Soruyu oluşturan cümle bir kaynaktan aynen alınmamalı.</a:t>
            </a:r>
          </a:p>
          <a:p>
            <a:pPr>
              <a:lnSpc>
                <a:spcPct val="93000"/>
              </a:lnSpc>
              <a:spcBef>
                <a:spcPts val="1089"/>
              </a:spcBef>
              <a:spcAft>
                <a:spcPts val="544"/>
              </a:spcAft>
              <a:buSzPct val="100000"/>
              <a:buFont typeface="Calibri" panose="020F0502020204030204" pitchFamily="34" charset="0"/>
              <a:buAutoNum type="arabicPeriod"/>
            </a:pPr>
            <a:r>
              <a:rPr lang="tr-TR" altLang="tr-TR" sz="2540">
                <a:solidFill>
                  <a:srgbClr val="000000"/>
                </a:solidFill>
              </a:rPr>
              <a:t>Soruda ipucu bulunmamalı.</a:t>
            </a:r>
          </a:p>
          <a:p>
            <a:pPr>
              <a:lnSpc>
                <a:spcPct val="93000"/>
              </a:lnSpc>
              <a:spcBef>
                <a:spcPts val="1089"/>
              </a:spcBef>
              <a:spcAft>
                <a:spcPts val="544"/>
              </a:spcAft>
              <a:buSzPct val="100000"/>
              <a:buFont typeface="Calibri" panose="020F0502020204030204" pitchFamily="34" charset="0"/>
              <a:buAutoNum type="arabicPeriod"/>
            </a:pPr>
            <a:r>
              <a:rPr lang="tr-TR" altLang="tr-TR" sz="2540">
                <a:solidFill>
                  <a:srgbClr val="000000"/>
                </a:solidFill>
              </a:rPr>
              <a:t>Aynı sorular yıldan yıla değiştirilmeksizin kullanılmamalı.</a:t>
            </a:r>
          </a:p>
          <a:p>
            <a:pPr>
              <a:lnSpc>
                <a:spcPct val="93000"/>
              </a:lnSpc>
              <a:spcBef>
                <a:spcPts val="1089"/>
              </a:spcBef>
              <a:spcAft>
                <a:spcPts val="544"/>
              </a:spcAft>
              <a:buSzPct val="100000"/>
              <a:buFont typeface="Calibri" panose="020F0502020204030204" pitchFamily="34" charset="0"/>
              <a:buAutoNum type="arabicPeriod"/>
            </a:pPr>
            <a:r>
              <a:rPr lang="tr-TR" altLang="tr-TR" sz="2540">
                <a:solidFill>
                  <a:srgbClr val="000000"/>
                </a:solidFill>
              </a:rPr>
              <a:t>Puanlama objektifliğini arttırıcı tedbirler alınmalı.</a:t>
            </a:r>
          </a:p>
          <a:p>
            <a:pPr>
              <a:lnSpc>
                <a:spcPct val="93000"/>
              </a:lnSpc>
              <a:spcBef>
                <a:spcPts val="1089"/>
              </a:spcBef>
              <a:spcAft>
                <a:spcPts val="544"/>
              </a:spcAft>
              <a:buSzPct val="100000"/>
              <a:buFont typeface="Calibri" panose="020F0502020204030204" pitchFamily="34" charset="0"/>
              <a:buAutoNum type="arabicPeriod"/>
            </a:pPr>
            <a:r>
              <a:rPr lang="tr-TR" altLang="tr-TR" sz="2540">
                <a:solidFill>
                  <a:srgbClr val="000000"/>
                </a:solidFill>
              </a:rPr>
              <a:t>Soruların test formu haline getirilmesinde titiz olunmalı.</a:t>
            </a:r>
          </a:p>
          <a:p>
            <a:pPr eaLnBrk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</a:pPr>
            <a:endParaRPr lang="tr-TR" altLang="tr-TR" sz="2540" b="1">
              <a:solidFill>
                <a:srgbClr val="DC2300"/>
              </a:solidFill>
            </a:endParaRPr>
          </a:p>
          <a:p>
            <a:pPr eaLnBrk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</a:pPr>
            <a:endParaRPr lang="tr-TR" altLang="tr-TR" sz="2540" b="1">
              <a:solidFill>
                <a:srgbClr val="DC2300"/>
              </a:solidFill>
            </a:endParaRPr>
          </a:p>
          <a:p>
            <a:pPr eaLnBrk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</a:pPr>
            <a:endParaRPr lang="tr-TR" altLang="tr-TR" sz="2540">
              <a:solidFill>
                <a:srgbClr val="DC2300"/>
              </a:solidFill>
            </a:endParaRPr>
          </a:p>
          <a:p>
            <a:pPr eaLnBrk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</a:pPr>
            <a:endParaRPr lang="tr-TR" altLang="tr-TR" sz="2540">
              <a:solidFill>
                <a:srgbClr val="DC2300"/>
              </a:solidFill>
            </a:endParaRPr>
          </a:p>
          <a:p>
            <a:pPr eaLnBrk="1">
              <a:lnSpc>
                <a:spcPct val="93000"/>
              </a:lnSpc>
              <a:buSzPct val="100000"/>
              <a:buFontTx/>
              <a:buAutoNum type="arabicParenR"/>
            </a:pPr>
            <a:endParaRPr lang="tr-TR" altLang="tr-TR" sz="2540">
              <a:solidFill>
                <a:srgbClr val="DC2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7180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2 İçerik Yer Tutucusu"/>
          <p:cNvSpPr>
            <a:spLocks noGrp="1"/>
          </p:cNvSpPr>
          <p:nvPr>
            <p:ph sz="quarter" idx="13"/>
          </p:nvPr>
        </p:nvSpPr>
        <p:spPr>
          <a:xfrm>
            <a:off x="539552" y="1484784"/>
            <a:ext cx="8229600" cy="5976664"/>
          </a:xfrm>
        </p:spPr>
        <p:txBody>
          <a:bodyPr>
            <a:normAutofit fontScale="96875"/>
          </a:bodyPr>
          <a:lstStyle/>
          <a:p>
            <a:pPr marL="45720" indent="0">
              <a:buNone/>
            </a:pPr>
            <a:endParaRPr lang="tr-T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Şans başarısı vardır: </a:t>
            </a:r>
          </a:p>
          <a:p>
            <a:pPr marL="45720" indent="0">
              <a:buNone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Şans faktörü gibi istenmeyen değişkenlerin puanlara karışması, testin güvenirlik ve geçerliğini düşürür.</a:t>
            </a:r>
          </a:p>
          <a:p>
            <a:pPr marL="45720" indent="0">
              <a:buNone/>
            </a:pPr>
            <a:endParaRPr lang="tr-T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Madde istatistikleri hesaplanmış bir soru bankası oluşturulabilir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45720" indent="0">
              <a:buNone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 ise, zaman ve emekten ekonomiklik sağlayarak test geliştirme kolaylığı sağlar.</a:t>
            </a:r>
          </a:p>
        </p:txBody>
      </p:sp>
      <p:sp>
        <p:nvSpPr>
          <p:cNvPr id="3" name="1 Başlık"/>
          <p:cNvSpPr>
            <a:spLocks noGrp="1"/>
          </p:cNvSpPr>
          <p:nvPr>
            <p:ph type="title"/>
          </p:nvPr>
        </p:nvSpPr>
        <p:spPr>
          <a:xfrm>
            <a:off x="899592" y="0"/>
            <a:ext cx="7560840" cy="115212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tr-TR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Çoktan Seçmeli Testlerin </a:t>
            </a:r>
            <a:br>
              <a:rPr lang="tr-TR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Temel Özellikleri</a:t>
            </a:r>
            <a:endParaRPr lang="tr-TR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1832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2 İçerik Yer Tutucusu"/>
          <p:cNvSpPr>
            <a:spLocks noGrp="1"/>
          </p:cNvSpPr>
          <p:nvPr>
            <p:ph sz="quarter" idx="13"/>
          </p:nvPr>
        </p:nvSpPr>
        <p:spPr>
          <a:xfrm>
            <a:off x="539552" y="1484784"/>
            <a:ext cx="8229600" cy="5976664"/>
          </a:xfrm>
        </p:spPr>
        <p:txBody>
          <a:bodyPr>
            <a:normAutofit fontScale="96875"/>
          </a:bodyPr>
          <a:lstStyle/>
          <a:p>
            <a:pPr marL="45720" indent="0">
              <a:buNone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Hazırlanması çok, puanlanması az zaman alır.</a:t>
            </a:r>
          </a:p>
          <a:p>
            <a:pPr marL="45720" indent="0">
              <a:buNone/>
            </a:pPr>
            <a:r>
              <a:rPr lang="tr-T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Sınav kısa zamanda yapılması gerekiyorsa soruların hazırlanması için zaman yetmeyebilir</a:t>
            </a: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" indent="0">
              <a:buNone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Çoktan seçmeli  soru yazımı bilgi, beceri, uzmanlık ve tecrübe gerektirir: </a:t>
            </a:r>
          </a:p>
          <a:p>
            <a:pPr marL="45720" indent="0">
              <a:buNone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Çoktan seçmeli soru yazabilmek için konu alanına iyi hakim olmak, ölçme ve değerlendirme ile ilgili bazı teknik bilgi ve becerilere sahip olmak gerekir.</a:t>
            </a:r>
          </a:p>
          <a:p>
            <a:pPr marL="45720" indent="0">
              <a:buNone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Çoktan seçmeli soru yazma konusunda yeterli ve becerikli olan öğretmenler hatırlama düzeyinin üstündeki üst bilişsel davranışları ölçebilen (sentez hariç) kaliteli sorular hazırlayabilirler.</a:t>
            </a:r>
          </a:p>
          <a:p>
            <a:pPr marL="45720" indent="0">
              <a:buNone/>
            </a:pPr>
            <a:endParaRPr lang="tr-T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tr-T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1 Başlık"/>
          <p:cNvSpPr>
            <a:spLocks noGrp="1"/>
          </p:cNvSpPr>
          <p:nvPr>
            <p:ph type="title"/>
          </p:nvPr>
        </p:nvSpPr>
        <p:spPr>
          <a:xfrm>
            <a:off x="899592" y="0"/>
            <a:ext cx="7560840" cy="115212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tr-TR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Çoktan Seçmeli Testlerin </a:t>
            </a:r>
            <a:br>
              <a:rPr lang="tr-TR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Temel Özellikleri</a:t>
            </a:r>
            <a:endParaRPr lang="tr-TR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7718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65312" y="548680"/>
            <a:ext cx="8856984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tr-T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PISA: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International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)= (Uluslararası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Öğrenci Değerlendirme Programı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tr-T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Ekonomik İşbirliği ve Kalkınma Örgütü (OECD) tarafından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3’er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yıllık dönemler hâlinde, 15 yaş grubundaki öğrencilerin kazanmış oldukları bilgi ve becerileri değerlendiren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uluslararası bir araştırmadır.</a:t>
            </a:r>
          </a:p>
          <a:p>
            <a:pPr>
              <a:spcBef>
                <a:spcPts val="1200"/>
              </a:spcBef>
            </a:pP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PISA'nın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temel amacı, </a:t>
            </a:r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öğrencilerin okulda öğrendikleri bilgi ve becerileri günlük yaşamda kullanma becerisini ölçmektir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tr-TR" sz="2400" dirty="0" smtClean="0"/>
              <a:t>Hedef, </a:t>
            </a:r>
            <a:r>
              <a:rPr lang="tr-TR" sz="2400" dirty="0"/>
              <a:t>OECD (Ekonomik Kalkınma ve İş Birliği Örgütü) ortalamasına ulaşmak ve </a:t>
            </a:r>
            <a:r>
              <a:rPr lang="tr-TR" sz="2400" dirty="0" smtClean="0"/>
              <a:t>geçmektir.</a:t>
            </a:r>
          </a:p>
          <a:p>
            <a:pPr>
              <a:spcBef>
                <a:spcPts val="1200"/>
              </a:spcBef>
            </a:pPr>
            <a:endParaRPr lang="tr-TR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TIMSS: (</a:t>
            </a: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Trends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in International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)=(Uluslararası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Matematik ve Fen Eğilimleri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Araştırması) </a:t>
            </a:r>
          </a:p>
          <a:p>
            <a:pPr>
              <a:spcBef>
                <a:spcPts val="600"/>
              </a:spcBef>
            </a:pPr>
            <a:r>
              <a:rPr lang="tr-T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TIMSS,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Öğrencilerin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matematik ve fen alanlarında kazandıkları bilgi ve becerilerin değerlendirilmesine yönelik bir tarama araştırmasıdır.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7749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65211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971600" y="47667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prstClr val="black"/>
                </a:solidFill>
                <a:latin typeface="Arial"/>
              </a:rPr>
              <a:t>PISA 2015-2018 Sonuçları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9440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9512" y="188640"/>
            <a:ext cx="8640960" cy="664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372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7544" y="314671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2022 PISA SONUÇLARI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143000" y="1484784"/>
            <a:ext cx="6400800" cy="4464496"/>
          </a:xfrm>
        </p:spPr>
        <p:txBody>
          <a:bodyPr>
            <a:noAutofit/>
          </a:bodyPr>
          <a:lstStyle/>
          <a:p>
            <a:endParaRPr lang="tr-TR" b="1" dirty="0" smtClean="0"/>
          </a:p>
          <a:p>
            <a:pPr marL="45720" indent="0">
              <a:buNone/>
            </a:pPr>
            <a:r>
              <a:rPr lang="tr-TR" b="1" dirty="0" smtClean="0"/>
              <a:t>81 </a:t>
            </a:r>
            <a:r>
              <a:rPr lang="tr-TR" b="1" dirty="0"/>
              <a:t>ülke ve bölgede, 15 yaşındaki gençlerin okuma, matematik ve fen (bilim) seviyelerinin değerlendirildiği 2022 PISA araştırmasında </a:t>
            </a:r>
            <a:r>
              <a:rPr lang="tr-TR" b="1" dirty="0" smtClean="0"/>
              <a:t>Türkiye;</a:t>
            </a:r>
          </a:p>
          <a:p>
            <a:pPr marL="45720" indent="0">
              <a:buNone/>
            </a:pPr>
            <a:r>
              <a:rPr lang="tr-TR" b="1" dirty="0" smtClean="0"/>
              <a:t>Matematikte </a:t>
            </a:r>
            <a:r>
              <a:rPr lang="tr-TR" b="1" dirty="0"/>
              <a:t>39, </a:t>
            </a:r>
            <a:endParaRPr lang="tr-TR" b="1" dirty="0" smtClean="0"/>
          </a:p>
          <a:p>
            <a:pPr marL="45720" indent="0">
              <a:buNone/>
            </a:pPr>
            <a:r>
              <a:rPr lang="tr-TR" b="1" dirty="0" smtClean="0"/>
              <a:t>Fende </a:t>
            </a:r>
            <a:r>
              <a:rPr lang="tr-TR" b="1" dirty="0"/>
              <a:t>34 ve </a:t>
            </a:r>
            <a:endParaRPr lang="tr-TR" b="1" dirty="0" smtClean="0"/>
          </a:p>
          <a:p>
            <a:pPr marL="45720" indent="0">
              <a:buNone/>
            </a:pPr>
            <a:r>
              <a:rPr lang="tr-TR" b="1" dirty="0" smtClean="0"/>
              <a:t>Okumada </a:t>
            </a:r>
            <a:r>
              <a:rPr lang="tr-TR" b="1" dirty="0"/>
              <a:t>36. sırada yer </a:t>
            </a:r>
            <a:r>
              <a:rPr lang="tr-TR" b="1" dirty="0" smtClean="0"/>
              <a:t>almıştır. </a:t>
            </a:r>
          </a:p>
          <a:p>
            <a:pPr marL="45720" indent="0">
              <a:buNone/>
            </a:pPr>
            <a:endParaRPr lang="tr-TR" b="1" dirty="0" smtClean="0"/>
          </a:p>
          <a:p>
            <a:pPr marL="45720" indent="0">
              <a:buNone/>
            </a:pPr>
            <a:r>
              <a:rPr lang="tr-TR" b="1" dirty="0" smtClean="0"/>
              <a:t>Singapur </a:t>
            </a:r>
            <a:r>
              <a:rPr lang="tr-TR" b="1" dirty="0"/>
              <a:t>tüm alanlarda birinci oldu.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4981595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16976" y="116632"/>
            <a:ext cx="7787472" cy="1143000"/>
          </a:xfrm>
        </p:spPr>
        <p:txBody>
          <a:bodyPr/>
          <a:lstStyle/>
          <a:p>
            <a:pPr marL="0" indent="0" algn="l">
              <a:buNone/>
            </a:pPr>
            <a:r>
              <a:rPr lang="tr-TR" sz="2000" dirty="0"/>
              <a:t>2022 PISA puanları</a:t>
            </a:r>
            <a:br>
              <a:rPr lang="tr-TR" sz="2000" dirty="0"/>
            </a:br>
            <a:r>
              <a:rPr lang="tr-TR" sz="2000" b="0" dirty="0"/>
              <a:t>Ülkeler ile ekonomik bölgelerin puanları ve matematik, okuma, bilim alanlarında OECD ortalamasına göre durumları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11560" y="1572762"/>
            <a:ext cx="7848872" cy="11049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677662"/>
            <a:ext cx="7992888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39137"/>
      </p:ext>
    </p:extLst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899592" y="476672"/>
            <a:ext cx="7677472" cy="6126480"/>
          </a:xfrm>
        </p:spPr>
        <p:txBody>
          <a:bodyPr>
            <a:normAutofit/>
          </a:bodyPr>
          <a:lstStyle/>
          <a:p>
            <a:r>
              <a:rPr lang="tr-TR" dirty="0" smtClean="0"/>
              <a:t>PISA TÜRKİYE Ortalamaları</a:t>
            </a:r>
          </a:p>
          <a:p>
            <a:pPr marL="45720" indent="0">
              <a:buNone/>
            </a:pPr>
            <a:r>
              <a:rPr lang="tr-TR" b="1" u="sng" dirty="0" smtClean="0"/>
              <a:t>Alan</a:t>
            </a:r>
            <a:r>
              <a:rPr lang="tr-TR" dirty="0" smtClean="0"/>
              <a:t>		</a:t>
            </a:r>
            <a:r>
              <a:rPr lang="tr-TR" b="1" u="sng" dirty="0" smtClean="0"/>
              <a:t>2015</a:t>
            </a:r>
            <a:r>
              <a:rPr lang="tr-TR" dirty="0" smtClean="0"/>
              <a:t>	</a:t>
            </a:r>
            <a:r>
              <a:rPr lang="tr-TR" b="1" u="sng" dirty="0" smtClean="0"/>
              <a:t>2018</a:t>
            </a:r>
            <a:r>
              <a:rPr lang="tr-TR" dirty="0" smtClean="0"/>
              <a:t>	</a:t>
            </a:r>
            <a:r>
              <a:rPr lang="tr-TR" b="1" u="sng" dirty="0" smtClean="0"/>
              <a:t>2020</a:t>
            </a:r>
          </a:p>
          <a:p>
            <a:pPr marL="45720" indent="0">
              <a:buNone/>
            </a:pPr>
            <a:r>
              <a:rPr lang="tr-TR" dirty="0" smtClean="0"/>
              <a:t>Okuma		428	466	456</a:t>
            </a:r>
          </a:p>
          <a:p>
            <a:pPr marL="45720" indent="0">
              <a:buNone/>
            </a:pPr>
            <a:r>
              <a:rPr lang="tr-TR" dirty="0" smtClean="0"/>
              <a:t>Matematik	420	454	435</a:t>
            </a:r>
          </a:p>
          <a:p>
            <a:pPr marL="45720" indent="0">
              <a:buNone/>
            </a:pPr>
            <a:r>
              <a:rPr lang="tr-TR" dirty="0" smtClean="0"/>
              <a:t>Fen		425</a:t>
            </a:r>
            <a:r>
              <a:rPr lang="tr-TR" dirty="0"/>
              <a:t>	468	475</a:t>
            </a:r>
          </a:p>
          <a:p>
            <a:pPr marL="45720" indent="0">
              <a:buNone/>
            </a:pPr>
            <a:endParaRPr lang="tr-TR" dirty="0" smtClean="0"/>
          </a:p>
          <a:p>
            <a:pPr marL="45720" indent="0">
              <a:buNone/>
            </a:pPr>
            <a:endParaRPr lang="tr-TR" dirty="0"/>
          </a:p>
          <a:p>
            <a:r>
              <a:rPr lang="tr-TR" dirty="0"/>
              <a:t>PISA </a:t>
            </a:r>
            <a:r>
              <a:rPr lang="tr-TR" dirty="0" smtClean="0"/>
              <a:t>OECD Ortalamaları</a:t>
            </a:r>
            <a:endParaRPr lang="tr-TR" dirty="0"/>
          </a:p>
          <a:p>
            <a:pPr marL="45720" indent="0">
              <a:buNone/>
            </a:pPr>
            <a:r>
              <a:rPr lang="tr-TR" b="1" u="sng" dirty="0"/>
              <a:t>Alan</a:t>
            </a:r>
            <a:r>
              <a:rPr lang="tr-TR" dirty="0"/>
              <a:t>		</a:t>
            </a:r>
            <a:r>
              <a:rPr lang="tr-TR" b="1" u="sng" dirty="0"/>
              <a:t>2015</a:t>
            </a:r>
            <a:r>
              <a:rPr lang="tr-TR" dirty="0"/>
              <a:t>	</a:t>
            </a:r>
            <a:r>
              <a:rPr lang="tr-TR" b="1" u="sng" dirty="0" smtClean="0"/>
              <a:t>2018</a:t>
            </a:r>
            <a:r>
              <a:rPr lang="tr-TR" dirty="0"/>
              <a:t>	</a:t>
            </a:r>
            <a:r>
              <a:rPr lang="tr-TR" b="1" u="sng" dirty="0"/>
              <a:t>2020</a:t>
            </a:r>
          </a:p>
          <a:p>
            <a:pPr marL="45720" indent="0">
              <a:buNone/>
            </a:pPr>
            <a:r>
              <a:rPr lang="tr-TR" dirty="0"/>
              <a:t>Okuma		</a:t>
            </a:r>
            <a:r>
              <a:rPr lang="tr-TR" dirty="0" smtClean="0"/>
              <a:t>490</a:t>
            </a:r>
            <a:r>
              <a:rPr lang="tr-TR" dirty="0"/>
              <a:t>	</a:t>
            </a:r>
            <a:r>
              <a:rPr lang="tr-TR" dirty="0" smtClean="0"/>
              <a:t>487</a:t>
            </a:r>
            <a:r>
              <a:rPr lang="tr-TR" dirty="0"/>
              <a:t>	</a:t>
            </a:r>
            <a:r>
              <a:rPr lang="tr-TR" dirty="0" smtClean="0"/>
              <a:t>487</a:t>
            </a:r>
            <a:endParaRPr lang="tr-TR" dirty="0"/>
          </a:p>
          <a:p>
            <a:pPr marL="45720" indent="0">
              <a:buNone/>
            </a:pPr>
            <a:r>
              <a:rPr lang="tr-TR" dirty="0"/>
              <a:t>Matematik	</a:t>
            </a:r>
            <a:r>
              <a:rPr lang="tr-TR" dirty="0" smtClean="0"/>
              <a:t>487</a:t>
            </a:r>
            <a:r>
              <a:rPr lang="tr-TR" dirty="0"/>
              <a:t>	</a:t>
            </a:r>
            <a:r>
              <a:rPr lang="tr-TR" dirty="0" smtClean="0"/>
              <a:t>489</a:t>
            </a:r>
            <a:r>
              <a:rPr lang="tr-TR" dirty="0"/>
              <a:t>	</a:t>
            </a:r>
            <a:r>
              <a:rPr lang="tr-TR" dirty="0" smtClean="0"/>
              <a:t>489</a:t>
            </a:r>
            <a:endParaRPr lang="tr-TR" dirty="0"/>
          </a:p>
          <a:p>
            <a:pPr marL="45720" indent="0">
              <a:buNone/>
            </a:pPr>
            <a:r>
              <a:rPr lang="tr-TR" dirty="0"/>
              <a:t>Fen		</a:t>
            </a:r>
            <a:r>
              <a:rPr lang="tr-TR" dirty="0" smtClean="0"/>
              <a:t>491</a:t>
            </a:r>
            <a:r>
              <a:rPr lang="tr-TR" dirty="0"/>
              <a:t>	</a:t>
            </a:r>
            <a:r>
              <a:rPr lang="tr-TR" dirty="0" smtClean="0"/>
              <a:t>489</a:t>
            </a:r>
            <a:r>
              <a:rPr lang="tr-TR" dirty="0"/>
              <a:t>	</a:t>
            </a:r>
            <a:r>
              <a:rPr lang="tr-TR" dirty="0" smtClean="0"/>
              <a:t>489	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0375359"/>
      </p:ext>
    </p:extLst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49073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4" y="207750"/>
            <a:ext cx="8297863" cy="146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9110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0"/>
            <a:ext cx="8716872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ağ Ok 3"/>
          <p:cNvSpPr/>
          <p:nvPr/>
        </p:nvSpPr>
        <p:spPr>
          <a:xfrm>
            <a:off x="1691680" y="404664"/>
            <a:ext cx="57606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3635896" y="980728"/>
            <a:ext cx="187220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18490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323528" y="4681"/>
            <a:ext cx="8280920" cy="77889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9944" tIns="39993" rIns="79944" bIns="39993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defTabSz="399205" eaLnBrk="1">
              <a:lnSpc>
                <a:spcPct val="93000"/>
              </a:lnSpc>
              <a:buSzPct val="100000"/>
              <a:defRPr/>
            </a:pPr>
            <a:endParaRPr lang="tr-TR" sz="2177" dirty="0">
              <a:solidFill>
                <a:srgbClr val="DC2300"/>
              </a:solidFill>
            </a:endParaRPr>
          </a:p>
          <a:p>
            <a:pPr defTabSz="399205" eaLnBrk="1">
              <a:lnSpc>
                <a:spcPct val="93000"/>
              </a:lnSpc>
              <a:buSzPct val="100000"/>
              <a:defRPr/>
            </a:pPr>
            <a:endParaRPr lang="tr-TR" sz="2177" dirty="0">
              <a:solidFill>
                <a:srgbClr val="DC2300"/>
              </a:solidFill>
            </a:endParaRPr>
          </a:p>
          <a:p>
            <a:pPr defTabSz="399205" eaLnBrk="1">
              <a:lnSpc>
                <a:spcPct val="93000"/>
              </a:lnSpc>
              <a:buSzPct val="100000"/>
              <a:defRPr/>
            </a:pPr>
            <a:r>
              <a:rPr lang="tr-TR" sz="2903" b="1" dirty="0">
                <a:solidFill>
                  <a:srgbClr val="DC2300"/>
                </a:solidFill>
              </a:rPr>
              <a:t>Soru Sorarken Dikkat Edilecek Genel Hususlar</a:t>
            </a:r>
          </a:p>
          <a:p>
            <a:pPr defTabSz="399205" eaLnBrk="1">
              <a:lnSpc>
                <a:spcPct val="93000"/>
              </a:lnSpc>
              <a:buSzPct val="100000"/>
              <a:defRPr/>
            </a:pPr>
            <a:endParaRPr lang="tr-TR" sz="2903" b="1" dirty="0">
              <a:solidFill>
                <a:srgbClr val="000000"/>
              </a:solidFill>
            </a:endParaRPr>
          </a:p>
          <a:p>
            <a:pPr defTabSz="399205" eaLnBrk="1">
              <a:lnSpc>
                <a:spcPct val="93000"/>
              </a:lnSpc>
              <a:spcBef>
                <a:spcPts val="544"/>
              </a:spcBef>
              <a:buSzPct val="100000"/>
              <a:defRPr/>
            </a:pPr>
            <a:r>
              <a:rPr lang="tr-TR" sz="2540" dirty="0">
                <a:solidFill>
                  <a:srgbClr val="000000"/>
                </a:solidFill>
              </a:rPr>
              <a:t>		İyi sınav sorusu yazabilmek için veya iyi bir sınav hazırlayabilmek için hem konu alanını çok iyi bilmek hem de öğrencileri çok iyi tanımak gerek. </a:t>
            </a:r>
            <a:endParaRPr lang="tr-TR" sz="2540" dirty="0" smtClean="0">
              <a:solidFill>
                <a:srgbClr val="000000"/>
              </a:solidFill>
            </a:endParaRPr>
          </a:p>
          <a:p>
            <a:pPr defTabSz="399205" eaLnBrk="1">
              <a:lnSpc>
                <a:spcPct val="93000"/>
              </a:lnSpc>
              <a:spcBef>
                <a:spcPts val="544"/>
              </a:spcBef>
              <a:buSzPct val="100000"/>
              <a:defRPr/>
            </a:pPr>
            <a:endParaRPr lang="tr-TR" sz="2540" dirty="0">
              <a:solidFill>
                <a:srgbClr val="000000"/>
              </a:solidFill>
            </a:endParaRPr>
          </a:p>
          <a:p>
            <a:pPr defTabSz="399205" eaLnBrk="1">
              <a:lnSpc>
                <a:spcPct val="93000"/>
              </a:lnSpc>
              <a:spcBef>
                <a:spcPts val="544"/>
              </a:spcBef>
              <a:buSzPct val="100000"/>
              <a:defRPr/>
            </a:pPr>
            <a:r>
              <a:rPr lang="tr-TR" sz="2540" dirty="0">
                <a:solidFill>
                  <a:srgbClr val="000000"/>
                </a:solidFill>
              </a:rPr>
              <a:t>		Bunlara ilave olarak ölçme ve değerlendirme veya daha teknik olarak konuşursak test geliştirme alanında yeterli bilgi ve becerilere sahip olmak gerekir.</a:t>
            </a:r>
          </a:p>
          <a:p>
            <a:pPr defTabSz="399205" eaLnBrk="1">
              <a:lnSpc>
                <a:spcPct val="93000"/>
              </a:lnSpc>
              <a:buSzPct val="100000"/>
              <a:defRPr/>
            </a:pPr>
            <a:endParaRPr lang="tr-TR" sz="2540" dirty="0">
              <a:solidFill>
                <a:srgbClr val="DC2300"/>
              </a:solidFill>
            </a:endParaRPr>
          </a:p>
          <a:p>
            <a:pPr defTabSz="399205" eaLnBrk="1">
              <a:lnSpc>
                <a:spcPct val="93000"/>
              </a:lnSpc>
              <a:buSzPct val="100000"/>
              <a:defRPr/>
            </a:pPr>
            <a:endParaRPr lang="tr-TR" sz="2177" dirty="0">
              <a:solidFill>
                <a:srgbClr val="DC2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60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1 Başlık"/>
          <p:cNvSpPr>
            <a:spLocks noGrp="1"/>
          </p:cNvSpPr>
          <p:nvPr>
            <p:ph type="title"/>
          </p:nvPr>
        </p:nvSpPr>
        <p:spPr>
          <a:xfrm>
            <a:off x="899592" y="260648"/>
            <a:ext cx="6800543" cy="1368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Çoktan Seçmeli </a:t>
            </a:r>
            <a:r>
              <a:rPr lang="tr-TR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Sorular</a:t>
            </a:r>
            <a:endParaRPr lang="tr-TR" dirty="0"/>
          </a:p>
        </p:txBody>
      </p:sp>
      <p:sp>
        <p:nvSpPr>
          <p:cNvPr id="1048593" name="2 İçerik Yer Tutucusu"/>
          <p:cNvSpPr>
            <a:spLocks noGrp="1"/>
          </p:cNvSpPr>
          <p:nvPr>
            <p:ph sz="quarter" idx="13"/>
          </p:nvPr>
        </p:nvSpPr>
        <p:spPr>
          <a:xfrm>
            <a:off x="395536" y="1268760"/>
            <a:ext cx="8568952" cy="5040560"/>
          </a:xfrm>
        </p:spPr>
        <p:txBody>
          <a:bodyPr>
            <a:normAutofit lnSpcReduction="10000"/>
          </a:bodyPr>
          <a:lstStyle/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Madde Kökü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Sorunun sorulduğu, çözümü için gerekli bilgilerin verildiği kısımdır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Seçenekler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Sorulan soruya muhtemel doğru cevap olarak verilen cevaplardır.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Doğru</a:t>
            </a:r>
            <a:r>
              <a:rPr lang="tr-TR" sz="24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Cevap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Verilen seçeneklerden doğru veya en doğru olanıdır. 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Çeldiriciler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Sorunun olası cevabı için verilen seçeneklerden doğru cevap olmayanlarıdır.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Madde </a:t>
            </a:r>
            <a:r>
              <a:rPr lang="tr-T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Formatı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Bir test sorusunun yazıldığı zaman aldığı şekildir.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Test </a:t>
            </a:r>
            <a:r>
              <a:rPr lang="tr-T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Formatı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Bir testin yazım işlemleri bittikten sonra aldığı şekildir</a:t>
            </a:r>
            <a:r>
              <a:rPr lang="tr-T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" indent="0" algn="just">
              <a:buNone/>
            </a:pPr>
            <a:endParaRPr lang="tr-T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7200800" cy="3816424"/>
          </a:xfrm>
        </p:spPr>
        <p:txBody>
          <a:bodyPr rtlCol="0"/>
          <a:lstStyle/>
          <a:p>
            <a:pPr algn="l">
              <a:spcBef>
                <a:spcPts val="1800"/>
              </a:spcBef>
              <a:spcAft>
                <a:spcPts val="1800"/>
              </a:spcAft>
            </a:pPr>
            <a:r>
              <a:rPr lang="tr-TR" sz="2400" dirty="0">
                <a:solidFill>
                  <a:srgbClr val="FF0000"/>
                </a:solidFill>
              </a:rPr>
              <a:t>Örnek </a:t>
            </a:r>
            <a:r>
              <a:rPr lang="tr-TR" sz="2400" dirty="0" smtClean="0">
                <a:solidFill>
                  <a:srgbClr val="FF0000"/>
                </a:solidFill>
              </a:rPr>
              <a:t>bir çoktan </a:t>
            </a:r>
            <a:r>
              <a:rPr lang="tr-TR" sz="2400" dirty="0">
                <a:solidFill>
                  <a:srgbClr val="FF0000"/>
                </a:solidFill>
              </a:rPr>
              <a:t>seçmeli test maddesi</a:t>
            </a:r>
            <a:br>
              <a:rPr lang="tr-TR" sz="2400" dirty="0">
                <a:solidFill>
                  <a:srgbClr val="FF0000"/>
                </a:solidFill>
              </a:rPr>
            </a:br>
            <a:r>
              <a:rPr lang="tr-TR" sz="2400" dirty="0">
                <a:solidFill>
                  <a:srgbClr val="FF0000"/>
                </a:solidFill>
              </a:rPr>
              <a:t/>
            </a:r>
            <a:br>
              <a:rPr lang="tr-TR" sz="2400" dirty="0">
                <a:solidFill>
                  <a:srgbClr val="FF0000"/>
                </a:solidFill>
              </a:rPr>
            </a:br>
            <a:r>
              <a:rPr lang="tr-TR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Nitelikleri niceleştirme işlemine ne denir </a:t>
            </a:r>
            <a:r>
              <a:rPr lang="tr-TR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?</a:t>
            </a:r>
            <a:br>
              <a:rPr lang="tr-TR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r>
              <a:rPr lang="tr-TR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/>
            </a:r>
            <a:br>
              <a:rPr lang="tr-TR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r>
              <a:rPr lang="tr-TR" sz="2400" b="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A) Ölçüm</a:t>
            </a:r>
            <a:r>
              <a:rPr lang="tr-TR" sz="2400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/>
            </a:r>
            <a:br>
              <a:rPr lang="tr-TR" sz="2400" b="0" dirty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r>
              <a:rPr lang="tr-TR" sz="2400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B</a:t>
            </a:r>
            <a:r>
              <a:rPr lang="tr-TR" sz="2400" b="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) Ölçek</a:t>
            </a:r>
            <a:r>
              <a:rPr lang="tr-TR" sz="2400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/>
            </a:r>
            <a:br>
              <a:rPr lang="tr-TR" sz="2400" b="0" dirty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r>
              <a:rPr lang="tr-TR" sz="2400" b="0" dirty="0">
                <a:solidFill>
                  <a:srgbClr val="FF0000"/>
                </a:solidFill>
              </a:rPr>
              <a:t>C</a:t>
            </a:r>
            <a:r>
              <a:rPr lang="tr-TR" sz="2400" b="0" dirty="0" smtClean="0">
                <a:solidFill>
                  <a:srgbClr val="FF0000"/>
                </a:solidFill>
              </a:rPr>
              <a:t>) Ölçme</a:t>
            </a:r>
            <a:r>
              <a:rPr lang="tr-TR" sz="2400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/>
            </a:r>
            <a:br>
              <a:rPr lang="tr-TR" sz="2400" b="0" dirty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r>
              <a:rPr lang="tr-TR" sz="2400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D</a:t>
            </a:r>
            <a:r>
              <a:rPr lang="tr-TR" sz="2400" b="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) Değerlendirme</a:t>
            </a:r>
            <a:r>
              <a:rPr lang="tr-TR" sz="2400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/>
            </a:r>
            <a:br>
              <a:rPr lang="tr-TR" sz="2400" b="0" dirty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r>
              <a:rPr lang="tr-TR" sz="2400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E</a:t>
            </a:r>
            <a:r>
              <a:rPr lang="tr-TR" sz="2400" b="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) Niceleme</a:t>
            </a:r>
            <a:endParaRPr lang="en-US" sz="2400" b="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40960" cy="1080120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Çoktan Seçmeli </a:t>
            </a:r>
            <a:r>
              <a:rPr lang="tr-TR" dirty="0" smtClean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Soruların</a:t>
            </a:r>
            <a:endParaRPr lang="tr-TR" dirty="0"/>
          </a:p>
        </p:txBody>
      </p:sp>
      <p:sp>
        <p:nvSpPr>
          <p:cNvPr id="5" name="Aşağı Ok 4"/>
          <p:cNvSpPr/>
          <p:nvPr/>
        </p:nvSpPr>
        <p:spPr>
          <a:xfrm>
            <a:off x="1403648" y="2276872"/>
            <a:ext cx="1152128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Aşağı Ok 5"/>
          <p:cNvSpPr/>
          <p:nvPr/>
        </p:nvSpPr>
        <p:spPr>
          <a:xfrm>
            <a:off x="6444208" y="2132856"/>
            <a:ext cx="1080120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431540" y="407563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u="sng" dirty="0" smtClean="0"/>
              <a:t>AVANTAJLARI</a:t>
            </a:r>
            <a:endParaRPr lang="tr-TR" sz="3600" u="sng" dirty="0"/>
          </a:p>
        </p:txBody>
      </p:sp>
      <p:sp>
        <p:nvSpPr>
          <p:cNvPr id="8" name="Metin kutusu 7"/>
          <p:cNvSpPr txBox="1"/>
          <p:nvPr/>
        </p:nvSpPr>
        <p:spPr>
          <a:xfrm>
            <a:off x="4882165" y="4075629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u="sng" dirty="0" smtClean="0"/>
              <a:t>DEZAVANTAJLARI</a:t>
            </a:r>
            <a:endParaRPr lang="tr-TR" sz="3600" u="sng" dirty="0"/>
          </a:p>
        </p:txBody>
      </p:sp>
      <p:sp>
        <p:nvSpPr>
          <p:cNvPr id="9" name="Metin kutusu 8"/>
          <p:cNvSpPr txBox="1"/>
          <p:nvPr/>
        </p:nvSpPr>
        <p:spPr>
          <a:xfrm>
            <a:off x="611560" y="5013175"/>
            <a:ext cx="2916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………………………………………………………………………………………………………………………………..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4986046" y="5013176"/>
            <a:ext cx="2916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………………………………………………………………………………………………………………………………..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09156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640960" cy="480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28" y="260648"/>
            <a:ext cx="698477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314724"/>
      </p:ext>
    </p:extLst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1 Başlık"/>
          <p:cNvSpPr>
            <a:spLocks noGrp="1"/>
          </p:cNvSpPr>
          <p:nvPr>
            <p:ph type="title"/>
          </p:nvPr>
        </p:nvSpPr>
        <p:spPr>
          <a:xfrm>
            <a:off x="539552" y="0"/>
            <a:ext cx="7632848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Çoktan Seçmeli Testlerin </a:t>
            </a:r>
            <a:br>
              <a:rPr lang="tr-TR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Üstün Yönleri</a:t>
            </a:r>
            <a:endParaRPr lang="tr-TR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10" name="2 İçerik Yer Tutucusu"/>
          <p:cNvSpPr>
            <a:spLocks noGrp="1"/>
          </p:cNvSpPr>
          <p:nvPr>
            <p:ph sz="quarter" idx="13"/>
          </p:nvPr>
        </p:nvSpPr>
        <p:spPr>
          <a:xfrm>
            <a:off x="539552" y="1412776"/>
            <a:ext cx="8229600" cy="5257800"/>
          </a:xfrm>
        </p:spPr>
        <p:txBody>
          <a:bodyPr>
            <a:normAutofit fontScale="87500" lnSpcReduction="1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Değerlendirilmesi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 objektif </a:t>
            </a: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sınav türüdür</a:t>
            </a:r>
            <a:r>
              <a:rPr lang="tr-T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Soruların cevaplanmasında yazı güzelliği, yazılı ifade gücü ve fikirlerin kompozisyonu gibi etmenler puanlamayı etkilemez</a:t>
            </a: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tr-T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Öğretmen </a:t>
            </a:r>
            <a:r>
              <a:rPr lang="tr-T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çoktan seçmeli soru yazmada yetenekli ve yeterli beceriye sahip olursa üst düzeylerdeki bilişsel davranışları ölçebilecek soruları da hazırlayabilir.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Cevaplama ve puanlama süresi kısa olduğundan 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avantajlı</a:t>
            </a: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dır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Çok sorudan oluştuğu için 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kapsamı geniş, geçerliliği ve güvenirliliği yüksek </a:t>
            </a: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bir sınavdır.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tr-T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İlköğretimden üniversiteye kadar tüm öğretim kademelerinde kullanılır.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 sınav türünde elde edilen verilerle birçok istatistiksel işlem yapılabilir. </a:t>
            </a:r>
          </a:p>
        </p:txBody>
      </p:sp>
    </p:spTree>
    <p:extLst>
      <p:ext uri="{BB962C8B-B14F-4D97-AF65-F5344CB8AC3E}">
        <p14:creationId xmlns:p14="http://schemas.microsoft.com/office/powerpoint/2010/main" val="32498615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63062"/>
            <a:ext cx="9252520" cy="692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57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1 Başlık"/>
          <p:cNvSpPr>
            <a:spLocks noGrp="1"/>
          </p:cNvSpPr>
          <p:nvPr>
            <p:ph type="title"/>
          </p:nvPr>
        </p:nvSpPr>
        <p:spPr>
          <a:xfrm>
            <a:off x="611560" y="332656"/>
            <a:ext cx="7488832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tr-TR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Çoktan Seçmeli Testlerin </a:t>
            </a:r>
            <a:br>
              <a:rPr lang="tr-TR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Sınırlı Yönleri</a:t>
            </a:r>
            <a:endParaRPr lang="tr-TR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12" name="2 İçerik Yer Tutucusu"/>
          <p:cNvSpPr>
            <a:spLocks noGrp="1"/>
          </p:cNvSpPr>
          <p:nvPr>
            <p:ph sz="quarter" idx="13"/>
          </p:nvPr>
        </p:nvSpPr>
        <p:spPr>
          <a:xfrm>
            <a:off x="323528" y="1772816"/>
            <a:ext cx="8424936" cy="448283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Hazırlanması zordur ve uzun zaman alır.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Soruların güçlük derecesini hazırlamak gerektirir.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Soruların farklı gruplar halinde hazırlanmaması durumunda kopya çekme ihtimali vardır.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Öğrencilerin kendi yorumlarını katması bakımından uygun değildir.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Şans başarısı (şans hatası) yüksektir.</a:t>
            </a:r>
          </a:p>
        </p:txBody>
      </p:sp>
    </p:spTree>
    <p:extLst>
      <p:ext uri="{BB962C8B-B14F-4D97-AF65-F5344CB8AC3E}">
        <p14:creationId xmlns:p14="http://schemas.microsoft.com/office/powerpoint/2010/main" val="8934549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57606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tr-TR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Çoktan Seçmeli Testlerde Soru Çeşitleri</a:t>
            </a:r>
            <a:endParaRPr lang="tr-TR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12" name="2 İçerik Yer Tutucusu"/>
          <p:cNvSpPr>
            <a:spLocks noGrp="1"/>
          </p:cNvSpPr>
          <p:nvPr>
            <p:ph sz="quarter" idx="13"/>
          </p:nvPr>
        </p:nvSpPr>
        <p:spPr>
          <a:xfrm>
            <a:off x="611560" y="764704"/>
            <a:ext cx="8424936" cy="5733256"/>
          </a:xfrm>
        </p:spPr>
        <p:txBody>
          <a:bodyPr>
            <a:normAutofit fontScale="92500" lnSpcReduction="10000"/>
          </a:bodyPr>
          <a:lstStyle/>
          <a:p>
            <a:pPr marL="4572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A) Doğru cevaba göre soru çeşitleri</a:t>
            </a:r>
          </a:p>
          <a:p>
            <a:pPr marL="36576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Doğru cevabı kesin olan sorular</a:t>
            </a:r>
          </a:p>
          <a:p>
            <a:pPr marL="36576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En doğru cevabı olan sorular</a:t>
            </a:r>
          </a:p>
          <a:p>
            <a:pPr marL="36576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Doğru cevabı gizli olan sorular</a:t>
            </a:r>
          </a:p>
          <a:p>
            <a:pPr marL="36576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Birleşik cevap gerektiren sorular</a:t>
            </a:r>
          </a:p>
          <a:p>
            <a:pPr marL="45720" indent="0">
              <a:spcBef>
                <a:spcPts val="0"/>
              </a:spcBef>
              <a:spcAft>
                <a:spcPts val="600"/>
              </a:spcAft>
              <a:buNone/>
            </a:pPr>
            <a:endParaRPr lang="tr-T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B) Madde köküne göre soru çeşitleri</a:t>
            </a:r>
          </a:p>
          <a:p>
            <a:pPr marL="36576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Kökü soru kipinde olan sorular</a:t>
            </a:r>
          </a:p>
          <a:p>
            <a:pPr marL="4572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a. Kökü olumlu soru </a:t>
            </a:r>
            <a:r>
              <a:rPr lang="tr-T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cümlesi olan sorular</a:t>
            </a:r>
          </a:p>
          <a:p>
            <a:pPr marL="4572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b. Kökü </a:t>
            </a:r>
            <a:r>
              <a:rPr lang="tr-T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olumsuz soru cümlesi olan sorular</a:t>
            </a:r>
            <a:endParaRPr lang="tr-T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6576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Kökü eksik cümle olan sorular</a:t>
            </a:r>
          </a:p>
          <a:p>
            <a:pPr marL="45720" indent="0">
              <a:spcBef>
                <a:spcPts val="0"/>
              </a:spcBef>
              <a:spcAft>
                <a:spcPts val="6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C) Maddelerin gruplanışına göre soru çeşitleri</a:t>
            </a:r>
          </a:p>
          <a:p>
            <a:pPr marL="36576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Ortak materyale dayalı sorular</a:t>
            </a:r>
          </a:p>
          <a:p>
            <a:pPr marL="36576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Ortak seçenekli sorular</a:t>
            </a:r>
          </a:p>
        </p:txBody>
      </p:sp>
    </p:spTree>
    <p:extLst>
      <p:ext uri="{BB962C8B-B14F-4D97-AF65-F5344CB8AC3E}">
        <p14:creationId xmlns:p14="http://schemas.microsoft.com/office/powerpoint/2010/main" val="9694098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06563"/>
            <a:ext cx="6400800" cy="34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260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04664"/>
            <a:ext cx="892899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260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395535" y="4681"/>
            <a:ext cx="8352929" cy="77889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9944" tIns="39993" rIns="79944" bIns="39993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defTabSz="399205" eaLnBrk="1">
              <a:lnSpc>
                <a:spcPct val="93000"/>
              </a:lnSpc>
              <a:buSzPct val="100000"/>
              <a:defRPr/>
            </a:pPr>
            <a:endParaRPr lang="tr-TR" sz="2177" dirty="0">
              <a:solidFill>
                <a:srgbClr val="DC2300"/>
              </a:solidFill>
            </a:endParaRPr>
          </a:p>
          <a:p>
            <a:pPr defTabSz="399205" eaLnBrk="1">
              <a:lnSpc>
                <a:spcPct val="93000"/>
              </a:lnSpc>
              <a:buSzPct val="100000"/>
              <a:defRPr/>
            </a:pPr>
            <a:endParaRPr lang="tr-TR" sz="2177" dirty="0">
              <a:solidFill>
                <a:srgbClr val="DC2300"/>
              </a:solidFill>
            </a:endParaRPr>
          </a:p>
          <a:p>
            <a:pPr defTabSz="399205" eaLnBrk="1">
              <a:lnSpc>
                <a:spcPct val="93000"/>
              </a:lnSpc>
              <a:buSzPct val="100000"/>
              <a:defRPr/>
            </a:pPr>
            <a:r>
              <a:rPr lang="tr-TR" sz="2903" b="1" dirty="0">
                <a:solidFill>
                  <a:srgbClr val="DC2300"/>
                </a:solidFill>
              </a:rPr>
              <a:t>Soru Sorarken Dikkat Edilecek Genel Hususlar</a:t>
            </a:r>
          </a:p>
          <a:p>
            <a:pPr defTabSz="399205" eaLnBrk="1">
              <a:lnSpc>
                <a:spcPct val="93000"/>
              </a:lnSpc>
              <a:buSzPct val="100000"/>
              <a:defRPr/>
            </a:pPr>
            <a:endParaRPr lang="tr-TR" sz="2903" b="1" dirty="0">
              <a:solidFill>
                <a:srgbClr val="000000"/>
              </a:solidFill>
            </a:endParaRPr>
          </a:p>
          <a:p>
            <a:pPr defTabSz="399205" eaLnBrk="1">
              <a:lnSpc>
                <a:spcPct val="93000"/>
              </a:lnSpc>
              <a:spcBef>
                <a:spcPts val="544"/>
              </a:spcBef>
              <a:buSzPct val="100000"/>
              <a:defRPr/>
            </a:pPr>
            <a:r>
              <a:rPr lang="tr-TR" sz="2540" dirty="0">
                <a:solidFill>
                  <a:srgbClr val="000000"/>
                </a:solidFill>
              </a:rPr>
              <a:t>		</a:t>
            </a:r>
            <a:endParaRPr lang="tr-TR" sz="2540" b="1" dirty="0">
              <a:solidFill>
                <a:srgbClr val="DC2300"/>
              </a:solidFill>
            </a:endParaRPr>
          </a:p>
          <a:p>
            <a:pPr marL="456998" indent="-456998" defTabSz="399205" eaLnBrk="1">
              <a:lnSpc>
                <a:spcPct val="93000"/>
              </a:lnSpc>
              <a:buSzPct val="100000"/>
              <a:buFontTx/>
              <a:buAutoNum type="arabicParenR"/>
              <a:defRPr/>
            </a:pPr>
            <a:r>
              <a:rPr lang="tr-TR" sz="2540" b="1" dirty="0">
                <a:solidFill>
                  <a:srgbClr val="DC2300"/>
                </a:solidFill>
              </a:rPr>
              <a:t>Yazılan sorular eleştirel bir yaklaşımla kontrol edilip iyileştirilmeli.</a:t>
            </a:r>
          </a:p>
          <a:p>
            <a:pPr marL="456998" indent="-456998" defTabSz="399205" eaLnBrk="1">
              <a:lnSpc>
                <a:spcPct val="93000"/>
              </a:lnSpc>
              <a:buSzPct val="100000"/>
              <a:buFontTx/>
              <a:buAutoNum type="arabicParenR"/>
              <a:defRPr/>
            </a:pPr>
            <a:endParaRPr lang="tr-TR" sz="2540" dirty="0">
              <a:solidFill>
                <a:srgbClr val="DC2300"/>
              </a:solidFill>
            </a:endParaRPr>
          </a:p>
          <a:p>
            <a:pPr defTabSz="399205" eaLnBrk="1">
              <a:lnSpc>
                <a:spcPct val="93000"/>
              </a:lnSpc>
              <a:buSzPct val="100000"/>
              <a:defRPr/>
            </a:pPr>
            <a:r>
              <a:rPr lang="tr-TR" sz="2540" dirty="0">
                <a:solidFill>
                  <a:srgbClr val="000000"/>
                </a:solidFill>
              </a:rPr>
              <a:t>Yazılan soruların hata içerip içermediği, öğrencilerce sorudan istenilenin açık ve net olarak anlaşılıp anlaşılamayacağına yönelik kontrol yapılmalıdır.</a:t>
            </a:r>
          </a:p>
          <a:p>
            <a:pPr defTabSz="399205" eaLnBrk="1">
              <a:lnSpc>
                <a:spcPct val="93000"/>
              </a:lnSpc>
              <a:buSzPct val="100000"/>
              <a:defRPr/>
            </a:pPr>
            <a:endParaRPr lang="tr-TR" sz="2177" dirty="0">
              <a:solidFill>
                <a:srgbClr val="DC2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8207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06" y="548680"/>
            <a:ext cx="8771081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8645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08" y="908720"/>
            <a:ext cx="876848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6315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856983" cy="535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0088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2 İçerik Yer Tutucusu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597352"/>
          </a:xfrm>
        </p:spPr>
        <p:txBody>
          <a:bodyPr>
            <a:normAutofit fontScale="98750"/>
          </a:bodyPr>
          <a:lstStyle/>
          <a:p>
            <a:pPr algn="ctr">
              <a:buNone/>
            </a:pP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Çoktan Seçmeli Testlerde </a:t>
            </a:r>
          </a:p>
          <a:p>
            <a:pPr algn="ctr">
              <a:buNone/>
            </a:pPr>
            <a:r>
              <a:rPr lang="tr-TR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Dikkat Edilecek Hususlar</a:t>
            </a: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tr-T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Soru kökünün ve muhtemel cevapların açık kesin bilgiler içermesi gerekir.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Soru kökünün ve seçeneklerin dilbilgisi, imla-yazım kurallarına uygun olması gerekir.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Seçeneklerden sadece bir tanesinin doğru olması gerekir.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Soru kökünün olumsuz olması anlama güçlüğü yaratacağından fazla kullanılmamalıdır. Mutlaka kullanılması gerekiyorsa altının çizilmesi gerekir.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2 İçerik Yer Tutucusu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496944" cy="5976664"/>
          </a:xfrm>
        </p:spPr>
        <p:txBody>
          <a:bodyPr>
            <a:normAutofit fontScale="96875"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tr-TR" sz="29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Çoktan Seçmeli Testlerde </a:t>
            </a:r>
          </a:p>
          <a:p>
            <a:pPr lvl="0" algn="ctr">
              <a:spcBef>
                <a:spcPts val="600"/>
              </a:spcBef>
              <a:spcAft>
                <a:spcPts val="12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tr-TR" sz="29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Dikkat Edilecek </a:t>
            </a:r>
            <a:r>
              <a:rPr lang="tr-TR" sz="29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Hususlar</a:t>
            </a:r>
          </a:p>
          <a:p>
            <a:pPr lvl="0" algn="just">
              <a:spcBef>
                <a:spcPts val="600"/>
              </a:spcBef>
              <a:spcAft>
                <a:spcPts val="1200"/>
              </a:spcAft>
              <a:buClr>
                <a:srgbClr val="F14124">
                  <a:lumMod val="75000"/>
                </a:srgbClr>
              </a:buClr>
            </a:pPr>
            <a:r>
              <a:rPr lang="tr-T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Cevap </a:t>
            </a:r>
            <a:r>
              <a:rPr lang="tr-T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sorunun içinde ima edilmemelidir</a:t>
            </a:r>
            <a:r>
              <a:rPr lang="tr-T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tr-T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Soru cevaba ipucu vermemelidir.</a:t>
            </a:r>
            <a:endParaRPr lang="tr-T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Her sorunun seçenek sayısı eşit olmalıdır.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Hepsi-Hiçbiri gibi seçenekler çoğunlukla tercih edilmemelidir.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Rakam kullanılan seçenekler büyükten küçüğe veya tersi sıralı bir şekilde verilmelidir.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2 İçerik Yer Tutucusu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496944" cy="5976664"/>
          </a:xfrm>
        </p:spPr>
        <p:txBody>
          <a:bodyPr>
            <a:normAutofit fontScale="89375"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tr-TR" sz="2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Çoktan Seçmeli Testlerde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tr-TR" sz="2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Dikkat Edilecek </a:t>
            </a:r>
            <a:r>
              <a:rPr lang="tr-TR" sz="2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Hususlar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endParaRPr lang="tr-TR" sz="2400" b="1" i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Soru kağıtları A ve B gibi gruplara ayrılarak öğrencilerin kopya çekmesi engellenmelidir.</a:t>
            </a:r>
          </a:p>
          <a:p>
            <a:endParaRPr lang="tr-T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Cevaplar soru kağıdı üzerine değil, cevap kağıdına işaretlenmelidir. </a:t>
            </a:r>
          </a:p>
          <a:p>
            <a:endParaRPr lang="tr-T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Düzeltme formülü uygulayarak şans faktörü azaltılmalıdır.</a:t>
            </a:r>
          </a:p>
          <a:p>
            <a:endParaRPr lang="tr-T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Düzeltme formülü: DCS – (YCS/SS-1)</a:t>
            </a:r>
          </a:p>
          <a:p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DCS: Doğru Cevap Sayısı</a:t>
            </a:r>
          </a:p>
          <a:p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YCS: Yanlış Cevap Sayısı</a:t>
            </a:r>
          </a:p>
          <a:p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SS: Seçenek Sayısı</a:t>
            </a:r>
          </a:p>
        </p:txBody>
      </p:sp>
    </p:spTree>
    <p:extLst>
      <p:ext uri="{BB962C8B-B14F-4D97-AF65-F5344CB8AC3E}">
        <p14:creationId xmlns:p14="http://schemas.microsoft.com/office/powerpoint/2010/main" val="17263004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1 Başlık"/>
          <p:cNvSpPr>
            <a:spLocks noGrp="1"/>
          </p:cNvSpPr>
          <p:nvPr>
            <p:ph type="title"/>
          </p:nvPr>
        </p:nvSpPr>
        <p:spPr>
          <a:xfrm>
            <a:off x="755576" y="404664"/>
            <a:ext cx="7488832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tr-TR" sz="4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Çoktan Seçmeli Test Maddesi Yazımında Dikkat Edilecek Hususlar</a:t>
            </a:r>
            <a:endParaRPr lang="tr-TR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01" name="2 İçerik Yer Tutucusu"/>
          <p:cNvSpPr>
            <a:spLocks noGrp="1"/>
          </p:cNvSpPr>
          <p:nvPr>
            <p:ph sz="quarter" idx="13"/>
          </p:nvPr>
        </p:nvSpPr>
        <p:spPr>
          <a:xfrm>
            <a:off x="395536" y="2204864"/>
            <a:ext cx="8229600" cy="3340967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1.Genelde bilgi düzeyinin üstünde, kavrama ve uygulama düzeyinde sorular sorulmalıdır.</a:t>
            </a:r>
          </a:p>
          <a:p>
            <a:pPr marL="45720" indent="0" algn="just">
              <a:spcBef>
                <a:spcPts val="1200"/>
              </a:spcBef>
              <a:buNone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Testi aşırı zorlaştırmamak kaydıyla, bilgi düzeyinin üstünde özellikle kavrama düzeyinde soru sorularak şans başarısı faktörü azaltılmış olur</a:t>
            </a:r>
            <a:r>
              <a:rPr lang="tr-T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2 İçerik Yer Tutucusu"/>
          <p:cNvSpPr>
            <a:spLocks noGrp="1"/>
          </p:cNvSpPr>
          <p:nvPr>
            <p:ph sz="quarter" idx="13"/>
          </p:nvPr>
        </p:nvSpPr>
        <p:spPr>
          <a:xfrm>
            <a:off x="395536" y="1340768"/>
            <a:ext cx="8229600" cy="61206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Cevabı </a:t>
            </a:r>
            <a:r>
              <a:rPr lang="tr-T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 doğru 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olan soru formatı kullanılabilir. </a:t>
            </a:r>
          </a:p>
          <a:p>
            <a:pPr marL="45720" indent="0">
              <a:buNone/>
            </a:pP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Seçenekler belli düzeyde doğru olup, en doğru cevap istenir. Bu soruların güvenirlik ve ayırt etme gücü daha yüksektir. Bu formatta test sorusu yazarken aynı derece doğru olan iki seçenek kullanılmamalıdır</a:t>
            </a: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" indent="0">
              <a:buNone/>
            </a:pPr>
            <a:endParaRPr lang="tr-T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Örnek Soru: </a:t>
            </a:r>
          </a:p>
          <a:p>
            <a:pPr marL="45720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Aşağıdaki sınav türlerinden hangisinin puanlama objektifliği </a:t>
            </a:r>
            <a:r>
              <a:rPr lang="tr-TR" sz="20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 düşüktür</a:t>
            </a: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45720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A) Yazılı yoklama</a:t>
            </a:r>
          </a:p>
          <a:p>
            <a:pPr marL="45720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B) Kısa cevaplı testler</a:t>
            </a:r>
          </a:p>
          <a:p>
            <a:pPr marL="45720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C) Sözlü yoklama</a:t>
            </a:r>
          </a:p>
          <a:p>
            <a:pPr marL="45720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D) Doldurmalı testler</a:t>
            </a:r>
          </a:p>
          <a:p>
            <a:pPr marL="45720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E) Çoktan seçmeli testler</a:t>
            </a:r>
            <a:endParaRPr lang="tr-TR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  <p:sp>
        <p:nvSpPr>
          <p:cNvPr id="3" name="1 Başlık"/>
          <p:cNvSpPr>
            <a:spLocks noGrp="1"/>
          </p:cNvSpPr>
          <p:nvPr>
            <p:ph type="title"/>
          </p:nvPr>
        </p:nvSpPr>
        <p:spPr>
          <a:xfrm>
            <a:off x="683568" y="7099"/>
            <a:ext cx="7488832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tr-TR" sz="4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Çoktan Seçmeli Test Maddesi Yazımında Dikkat Edilecek Hususlar</a:t>
            </a:r>
            <a:endParaRPr lang="tr-TR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2 İçerik Yer Tutucusu"/>
          <p:cNvSpPr>
            <a:spLocks noGrp="1"/>
          </p:cNvSpPr>
          <p:nvPr>
            <p:ph sz="quarter" idx="13"/>
          </p:nvPr>
        </p:nvSpPr>
        <p:spPr>
          <a:xfrm>
            <a:off x="611560" y="1683965"/>
            <a:ext cx="8157592" cy="5174035"/>
          </a:xfrm>
        </p:spPr>
        <p:txBody>
          <a:bodyPr>
            <a:normAutofit fontScale="93750"/>
          </a:bodyPr>
          <a:lstStyle/>
          <a:p>
            <a:pPr marL="45720" indent="0">
              <a:buNone/>
            </a:pPr>
            <a:r>
              <a:rPr lang="tr-TR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3.Test sorularının, ölçmeyi amaçladığı davranış düzeyine uygun olması için gerekiyorsa “</a:t>
            </a:r>
            <a:r>
              <a:rPr lang="tr-TR" sz="23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doğru cevabı gizli olan soru formatı</a:t>
            </a:r>
            <a:r>
              <a:rPr lang="tr-TR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 kullanılabilir.</a:t>
            </a:r>
          </a:p>
          <a:p>
            <a:pPr marL="45720" indent="0">
              <a:buNone/>
            </a:pPr>
            <a:endParaRPr lang="tr-TR" sz="21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tr-TR" sz="2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Örnek Soru: </a:t>
            </a:r>
          </a:p>
          <a:p>
            <a:pPr marL="45720" indent="0">
              <a:buNone/>
            </a:pPr>
            <a:r>
              <a:rPr lang="tr-TR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Zekanın ‘G’ ve ‘S’ faktörlerinden oluştuğunu savunan bilim adamının isminin ilk harfi nedir?</a:t>
            </a:r>
          </a:p>
          <a:p>
            <a:pPr marL="45720" indent="0">
              <a:buNone/>
            </a:pPr>
            <a:r>
              <a:rPr lang="tr-TR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A) B      B) H      C) G      D) S      E) Y</a:t>
            </a:r>
          </a:p>
          <a:p>
            <a:pPr marL="45720" indent="0">
              <a:buNone/>
            </a:pPr>
            <a:endParaRPr lang="tr-TR" sz="21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tr-TR" sz="2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Doğru Cevap: Spearman</a:t>
            </a:r>
            <a:endParaRPr lang="tr-TR" sz="2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1 Başlık"/>
          <p:cNvSpPr>
            <a:spLocks noGrp="1"/>
          </p:cNvSpPr>
          <p:nvPr>
            <p:ph type="title"/>
          </p:nvPr>
        </p:nvSpPr>
        <p:spPr>
          <a:xfrm>
            <a:off x="683568" y="7099"/>
            <a:ext cx="7488832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tr-TR" sz="4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Çoktan Seçmeli Test Maddesi Yazımında Dikkat Edilecek Hususlar</a:t>
            </a:r>
            <a:endParaRPr lang="tr-TR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11560" y="1340768"/>
            <a:ext cx="8208912" cy="52897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Olumsuz </a:t>
            </a:r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özelliklerle ilgili çeldirici bulmakta zorlanıldığında, </a:t>
            </a:r>
            <a:r>
              <a:rPr lang="tr-T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soru kökünü </a:t>
            </a:r>
            <a:r>
              <a:rPr lang="tr-TR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olumsuz cümle formatı</a:t>
            </a:r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 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dönüştürülebilir.</a:t>
            </a:r>
          </a:p>
          <a:p>
            <a:pPr marL="45720" indent="0">
              <a:buNone/>
            </a:pPr>
            <a:endParaRPr lang="tr-T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Öğrenciler soru </a:t>
            </a:r>
            <a:r>
              <a:rPr lang="tr-T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kökündeki olumsuz ifadeyi olumlu algılayabilecekleri için kalın, italik, büyük harflerle, altı çizili yazma gibi vurgulama tekniklerine başvurulmalıdır</a:t>
            </a: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tr-T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tr-T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tr-T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tr-TR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683568" y="7099"/>
            <a:ext cx="7488832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tr-TR" sz="4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Çoktan Seçmeli Test Maddesi Yazımında Dikkat Edilecek Hususlar</a:t>
            </a:r>
            <a:endParaRPr lang="tr-TR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7632848" cy="309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ağ Ok 1"/>
          <p:cNvSpPr/>
          <p:nvPr/>
        </p:nvSpPr>
        <p:spPr>
          <a:xfrm>
            <a:off x="827584" y="3573016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72437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Text Box 1"/>
          <p:cNvSpPr txBox="1">
            <a:spLocks noChangeArrowheads="1"/>
          </p:cNvSpPr>
          <p:nvPr/>
        </p:nvSpPr>
        <p:spPr bwMode="auto">
          <a:xfrm>
            <a:off x="195841" y="1412775"/>
            <a:ext cx="8948160" cy="63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944" tIns="39993" rIns="79944" bIns="39993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365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365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365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365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tr-TR" altLang="tr-TR" sz="2903" b="1" dirty="0">
                <a:solidFill>
                  <a:srgbClr val="DC2300"/>
                </a:solidFill>
              </a:rPr>
              <a:t>Soru Sorarken Dikkat Edilecek Genel Hususlar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endParaRPr lang="tr-TR" altLang="tr-TR" sz="2903" b="1" dirty="0">
              <a:solidFill>
                <a:srgbClr val="DC2300"/>
              </a:solidFill>
            </a:endParaRP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tr-TR" altLang="tr-TR" sz="2540" b="1" dirty="0">
                <a:solidFill>
                  <a:srgbClr val="DC2300"/>
                </a:solidFill>
              </a:rPr>
              <a:t>2) Sorular testin kapsam geçerliğini sağlama açısından yeterli </a:t>
            </a:r>
            <a:r>
              <a:rPr lang="tr-TR" altLang="tr-TR" sz="2540" b="1" dirty="0" smtClean="0">
                <a:solidFill>
                  <a:srgbClr val="DC2300"/>
                </a:solidFill>
              </a:rPr>
              <a:t>olmalı.</a:t>
            </a:r>
            <a:endParaRPr lang="tr-TR" altLang="tr-TR" sz="2540" b="1" dirty="0">
              <a:solidFill>
                <a:srgbClr val="DC2300"/>
              </a:solidFill>
            </a:endParaRPr>
          </a:p>
          <a:p>
            <a:pPr eaLnBrk="1">
              <a:spcAft>
                <a:spcPct val="0"/>
              </a:spcAft>
              <a:buClrTx/>
              <a:buFontTx/>
              <a:buNone/>
            </a:pPr>
            <a:endParaRPr lang="tr-TR" altLang="tr-TR" sz="2540" dirty="0">
              <a:solidFill>
                <a:srgbClr val="DC2300"/>
              </a:solidFill>
            </a:endParaRP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tr-TR" altLang="tr-TR" sz="2540" dirty="0"/>
              <a:t>Soru hazırlamadan önce sınavın kapsamına uygun olarak belirtke tablosu hazırlanmalıdır. </a:t>
            </a:r>
            <a:endParaRPr lang="tr-TR" altLang="tr-TR" sz="2540" dirty="0" smtClean="0"/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tr-TR" altLang="tr-TR" sz="2540" dirty="0" smtClean="0"/>
              <a:t>Bu </a:t>
            </a:r>
            <a:r>
              <a:rPr lang="tr-TR" altLang="tr-TR" sz="2540" dirty="0"/>
              <a:t>suretle hangi konularda hangi düzeyde soruların sorulması gerektiği daha net olarak ortaya konularak testin kapsam geçerliliği de artırılabilir.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endParaRPr lang="tr-TR" altLang="tr-TR" sz="2540" dirty="0">
              <a:solidFill>
                <a:srgbClr val="DC2300"/>
              </a:solidFill>
            </a:endParaRPr>
          </a:p>
          <a:p>
            <a:pPr eaLnBrk="1">
              <a:spcAft>
                <a:spcPct val="0"/>
              </a:spcAft>
              <a:buClrTx/>
              <a:buFontTx/>
              <a:buNone/>
            </a:pPr>
            <a:endParaRPr lang="tr-TR" altLang="tr-TR" sz="2177" dirty="0"/>
          </a:p>
        </p:txBody>
      </p:sp>
    </p:spTree>
    <p:extLst>
      <p:ext uri="{BB962C8B-B14F-4D97-AF65-F5344CB8AC3E}">
        <p14:creationId xmlns:p14="http://schemas.microsoft.com/office/powerpoint/2010/main" val="22802819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11560" y="1340768"/>
            <a:ext cx="8208912" cy="52897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Çoktan seçmeli sorularda mümkünse  </a:t>
            </a:r>
            <a:r>
              <a:rPr lang="tr-T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soru kökü olumlu </a:t>
            </a:r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cümle 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formatı tercih edilmelidir.</a:t>
            </a:r>
          </a:p>
          <a:p>
            <a:pPr marL="45720" indent="0">
              <a:buNone/>
            </a:pPr>
            <a:endParaRPr lang="tr-T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tr-TR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683568" y="7099"/>
            <a:ext cx="7488832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tr-TR" sz="4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Çoktan Seçmeli Test Maddesi Yazımında Dikkat Edilecek Hususlar</a:t>
            </a:r>
            <a:endParaRPr lang="tr-TR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19"/>
            <a:ext cx="7770476" cy="346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5819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2 İçerik Yer Tutucusu"/>
          <p:cNvSpPr>
            <a:spLocks noGrp="1"/>
          </p:cNvSpPr>
          <p:nvPr>
            <p:ph sz="quarter" idx="13"/>
          </p:nvPr>
        </p:nvSpPr>
        <p:spPr>
          <a:xfrm>
            <a:off x="467544" y="1700808"/>
            <a:ext cx="8229600" cy="4392488"/>
          </a:xfrm>
        </p:spPr>
        <p:txBody>
          <a:bodyPr>
            <a:normAutofit fontScale="96875"/>
          </a:bodyPr>
          <a:lstStyle/>
          <a:p>
            <a:pPr marL="45720" indent="0">
              <a:buNone/>
            </a:pPr>
            <a:endParaRPr lang="tr-TR" sz="2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tr-TR" sz="2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tr-TR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5.Çoktan seçmeli sorularda «</a:t>
            </a:r>
            <a:r>
              <a:rPr lang="tr-TR" sz="23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Ortak köklü soru formatı</a:t>
            </a:r>
            <a:r>
              <a:rPr lang="tr-TR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 kullanılabilir.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tr-TR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Bir soru köküyle ilgili birden çok soru sorulduğunda testin okuma zamanının azalmasını sağlar ve kullanışlığı  artar.</a:t>
            </a:r>
          </a:p>
          <a:p>
            <a:endParaRPr lang="tr-TR" sz="2900" b="1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tr-TR" sz="2900" b="1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2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1 Başlık"/>
          <p:cNvSpPr>
            <a:spLocks noGrp="1"/>
          </p:cNvSpPr>
          <p:nvPr>
            <p:ph type="title"/>
          </p:nvPr>
        </p:nvSpPr>
        <p:spPr>
          <a:xfrm>
            <a:off x="683568" y="476672"/>
            <a:ext cx="7488832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tr-TR" sz="4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Çoktan Seçmeli Test Maddesi Yazımında Dikkat Edilecek Hususlar</a:t>
            </a:r>
            <a:endParaRPr lang="tr-TR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22F2B5-E966-4EC0-A11C-25E49C29F54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Soruların ortak köklü </a:t>
            </a:r>
            <a:r>
              <a:rPr lang="tr-TR" dirty="0">
                <a:latin typeface="Calibri" pitchFamily="34" charset="0"/>
                <a:cs typeface="Calibri" pitchFamily="34" charset="0"/>
              </a:rPr>
              <a:t>yazılması hem yazımda hem de öğrenciler için okumada ekonomiklik sağlar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. Aynı zamanda kavrama ve uygulama düzeyinde sorular hazırlanabilir.</a:t>
            </a:r>
            <a:endParaRPr lang="tr-T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5372309-70C4-4945-A067-6814B868C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72917" y="-579943"/>
            <a:ext cx="5301207" cy="9144001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2411760" y="5301532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Puanların standart hatası kaçtır?</a:t>
            </a:r>
            <a:endParaRPr lang="tr-TR" sz="16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195736" y="3510590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Puanların standart sapması kaçtır?</a:t>
            </a:r>
            <a:endParaRPr lang="tr-TR" sz="1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3573017"/>
            <a:ext cx="2071601" cy="83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301532"/>
            <a:ext cx="1855577" cy="57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09120"/>
            <a:ext cx="2143607" cy="79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9" y="4135899"/>
            <a:ext cx="1348928" cy="37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130737"/>
            <a:ext cx="1283747" cy="37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41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2 İçerik Yer Tutucusu"/>
          <p:cNvSpPr>
            <a:spLocks noGrp="1"/>
          </p:cNvSpPr>
          <p:nvPr>
            <p:ph sz="quarter" idx="13"/>
          </p:nvPr>
        </p:nvSpPr>
        <p:spPr>
          <a:xfrm>
            <a:off x="539552" y="1340768"/>
            <a:ext cx="8229600" cy="5904656"/>
          </a:xfrm>
        </p:spPr>
        <p:txBody>
          <a:bodyPr>
            <a:normAutofit fontScale="96875"/>
          </a:bodyPr>
          <a:lstStyle/>
          <a:p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tr-TR" sz="2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Sorular kolay algılanabilir ve dil bakımından grubun düzeyine uygun olmalıdır.</a:t>
            </a:r>
          </a:p>
          <a:p>
            <a:pPr marL="45720" indent="0">
              <a:buNone/>
            </a:pPr>
            <a:endParaRPr lang="tr-TR" sz="2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tr-TR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Soru, dil bakımından grubun ortalama okuma yeteneğinin altında olmalıdır.</a:t>
            </a:r>
          </a:p>
          <a:p>
            <a:pPr marL="45720" indent="0">
              <a:buNone/>
            </a:pPr>
            <a:r>
              <a:rPr lang="tr-TR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Mümkün oldukça kısa, yabancı kelimelerden uzak, açık , anlaşılır bir dille yazılmalıdır.</a:t>
            </a:r>
            <a:endParaRPr lang="tr-TR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1 Başlık"/>
          <p:cNvSpPr>
            <a:spLocks noGrp="1"/>
          </p:cNvSpPr>
          <p:nvPr>
            <p:ph type="title"/>
          </p:nvPr>
        </p:nvSpPr>
        <p:spPr>
          <a:xfrm>
            <a:off x="683568" y="7099"/>
            <a:ext cx="7488832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tr-TR" sz="4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Çoktan Seçmeli Test Maddesi Yazımında Dikkat Edilecek Hususlar</a:t>
            </a:r>
            <a:endParaRPr lang="tr-TR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5C4744-5B28-4703-B26D-0A06C20409A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-2612" y="4530"/>
            <a:ext cx="9146612" cy="685347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tr-TR" sz="3200" dirty="0"/>
          </a:p>
          <a:p>
            <a:endParaRPr lang="tr-TR" sz="2400" dirty="0" smtClean="0"/>
          </a:p>
          <a:p>
            <a:r>
              <a:rPr lang="tr-TR" sz="2400" dirty="0" smtClean="0"/>
              <a:t>Çoktan seçmeli soru, gerek </a:t>
            </a:r>
            <a:r>
              <a:rPr lang="tr-TR" sz="2400" dirty="0"/>
              <a:t>okumada zaman kazanmak, gerekse algılama kolaylığı </a:t>
            </a:r>
            <a:r>
              <a:rPr lang="tr-TR" sz="2400" dirty="0" smtClean="0"/>
              <a:t>sağlamak </a:t>
            </a:r>
            <a:r>
              <a:rPr lang="tr-TR" sz="2400" dirty="0"/>
              <a:t>açısından, </a:t>
            </a:r>
            <a:r>
              <a:rPr lang="tr-TR" sz="2400" dirty="0" smtClean="0"/>
              <a:t>sorunun mümkün olduğunca </a:t>
            </a:r>
            <a:r>
              <a:rPr lang="tr-TR" sz="2400" dirty="0"/>
              <a:t>kısa olmasına dikkat edilmelidir</a:t>
            </a:r>
            <a:r>
              <a:rPr lang="tr-TR" sz="2400" dirty="0" smtClean="0"/>
              <a:t>.</a:t>
            </a:r>
          </a:p>
          <a:p>
            <a:endParaRPr lang="tr-TR" sz="2400" dirty="0"/>
          </a:p>
          <a:p>
            <a:r>
              <a:rPr lang="tr-TR" sz="2400" dirty="0" smtClean="0">
                <a:solidFill>
                  <a:srgbClr val="FF0000"/>
                </a:solidFill>
              </a:rPr>
              <a:t>Örneğin aşağıda </a:t>
            </a:r>
            <a:r>
              <a:rPr lang="tr-TR" sz="2400" dirty="0">
                <a:solidFill>
                  <a:srgbClr val="FF0000"/>
                </a:solidFill>
              </a:rPr>
              <a:t>iki tane çoktan seçmeli test </a:t>
            </a:r>
            <a:r>
              <a:rPr lang="tr-TR" sz="2400" dirty="0" smtClean="0">
                <a:solidFill>
                  <a:srgbClr val="FF0000"/>
                </a:solidFill>
              </a:rPr>
              <a:t>sorusu tek </a:t>
            </a:r>
            <a:r>
              <a:rPr lang="tr-TR" sz="2400" dirty="0">
                <a:solidFill>
                  <a:srgbClr val="FF0000"/>
                </a:solidFill>
              </a:rPr>
              <a:t>sütun ve iki sütun formatında sunulmuştur</a:t>
            </a:r>
            <a:r>
              <a:rPr lang="tr-TR" sz="2400" dirty="0" smtClean="0">
                <a:solidFill>
                  <a:srgbClr val="FF0000"/>
                </a:solidFill>
              </a:rPr>
              <a:t>.</a:t>
            </a:r>
          </a:p>
          <a:p>
            <a:endParaRPr lang="tr-TR" sz="2400" dirty="0">
              <a:solidFill>
                <a:srgbClr val="FF0000"/>
              </a:solidFill>
            </a:endParaRPr>
          </a:p>
          <a:p>
            <a:r>
              <a:rPr lang="tr-T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Bu soru ve test formatlarından hangisi yukarıda ifade edilen maddeye uygundur?</a:t>
            </a:r>
            <a:endParaRPr lang="tr-TR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54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13F372C3-2B5B-4624-BD93-197BB85A377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51331" y="-1111951"/>
            <a:ext cx="6858000" cy="912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0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43B29503-763E-423C-BC60-25D74FDAFCA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9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2 İçerik Yer Tutucusu"/>
          <p:cNvSpPr>
            <a:spLocks noGrp="1"/>
          </p:cNvSpPr>
          <p:nvPr>
            <p:ph sz="quarter" idx="13"/>
          </p:nvPr>
        </p:nvSpPr>
        <p:spPr>
          <a:xfrm>
            <a:off x="467544" y="2204864"/>
            <a:ext cx="8568952" cy="36004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7. Sorular testin kapsam geçerliğini artıracak şekilde hazırlanmalı</a:t>
            </a:r>
            <a:endParaRPr lang="tr-TR" sz="2400" b="1" dirty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Bir </a:t>
            </a:r>
            <a:r>
              <a:rPr lang="tr-T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belirtke tablosu </a:t>
            </a: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hazırlanarak buna uygun test hazırlanmalı, hatırlatma düzeyinin üstünde sorular olmalı, gereksiz ayrıntıya girerek kapsam geçerliliği düşürülmemelidir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" indent="0">
              <a:buNone/>
            </a:pPr>
            <a:endParaRPr lang="tr-TR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1 Başlık"/>
          <p:cNvSpPr>
            <a:spLocks noGrp="1"/>
          </p:cNvSpPr>
          <p:nvPr>
            <p:ph type="title"/>
          </p:nvPr>
        </p:nvSpPr>
        <p:spPr>
          <a:xfrm>
            <a:off x="755576" y="404664"/>
            <a:ext cx="7488832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tr-TR" sz="4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Çoktan Seçmeli Test Maddesi Yazımında Dikkat Edilecek Hususlar</a:t>
            </a:r>
            <a:endParaRPr lang="tr-TR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541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2 İçerik Yer Tutucusu"/>
          <p:cNvSpPr>
            <a:spLocks noGrp="1"/>
          </p:cNvSpPr>
          <p:nvPr>
            <p:ph sz="quarter" idx="13"/>
          </p:nvPr>
        </p:nvSpPr>
        <p:spPr>
          <a:xfrm>
            <a:off x="323528" y="2204864"/>
            <a:ext cx="8568952" cy="36004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8. Soru kökünde gereğinden fazla bilgi verilmemelidir.</a:t>
            </a:r>
          </a:p>
          <a:p>
            <a:pPr marL="45720" indent="0">
              <a:buNone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Sor kökü sorunun mümkün olan en büyük kısmını kapsamalıdır. </a:t>
            </a:r>
          </a:p>
          <a:p>
            <a:pPr marL="45720" indent="0">
              <a:buNone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Gereğinden fazla bilgi verilmesi testin okuma yükünü artırır ve kafa karışıklığına sebep olabilir.</a:t>
            </a:r>
            <a:endParaRPr lang="tr-T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1 Başlık"/>
          <p:cNvSpPr>
            <a:spLocks noGrp="1"/>
          </p:cNvSpPr>
          <p:nvPr>
            <p:ph type="title"/>
          </p:nvPr>
        </p:nvSpPr>
        <p:spPr>
          <a:xfrm>
            <a:off x="683568" y="7099"/>
            <a:ext cx="7488832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tr-TR" sz="4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Çoktan Seçmeli Test Maddesi Yazımında Dikkat Edilecek Hususlar</a:t>
            </a:r>
            <a:endParaRPr lang="tr-TR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4864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2 İçerik Yer Tutucusu"/>
          <p:cNvSpPr>
            <a:spLocks noGrp="1"/>
          </p:cNvSpPr>
          <p:nvPr>
            <p:ph sz="quarter" idx="13"/>
          </p:nvPr>
        </p:nvSpPr>
        <p:spPr>
          <a:xfrm>
            <a:off x="323528" y="116632"/>
            <a:ext cx="8496944" cy="6624736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endParaRPr lang="tr-T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 algn="just">
              <a:buNone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9. Seçenek yazımında çok titiz olunmalıdır.</a:t>
            </a:r>
          </a:p>
          <a:p>
            <a:pPr algn="just">
              <a:buNone/>
            </a:pPr>
            <a:endParaRPr lang="tr-T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1. Soru kökü ile seçenekler gramer açısından tutarlı olmalı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2. Seçenekler ifade tarzı, uzunluk ve kapsam bakımından benzer olmalı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3. Doğru cevaplar seçeneklere sistemli bir şekilde dağıtılmamalı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4. Soru kökü olumsuz olan sorularda, seçeneklerde de olumsuz ifadeler kullanılmamalı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5. «Hiçbiri» seçeneği; olumsuz soru köklerinde ,en doğru cevabı isteyen sorularda ve sayısal sorularda kullanılabilir.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Text Box 1"/>
          <p:cNvSpPr txBox="1">
            <a:spLocks noChangeArrowheads="1"/>
          </p:cNvSpPr>
          <p:nvPr/>
        </p:nvSpPr>
        <p:spPr bwMode="auto">
          <a:xfrm>
            <a:off x="195841" y="227881"/>
            <a:ext cx="8948160" cy="75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944" tIns="39993" rIns="79944" bIns="39993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365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365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365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365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endParaRPr lang="tr-TR" altLang="tr-TR" sz="2903" b="1" dirty="0" smtClean="0">
              <a:solidFill>
                <a:srgbClr val="DC2300"/>
              </a:solidFill>
            </a:endParaRPr>
          </a:p>
          <a:p>
            <a:pPr eaLnBrk="1">
              <a:spcAft>
                <a:spcPct val="0"/>
              </a:spcAft>
              <a:buClrTx/>
              <a:buFontTx/>
              <a:buNone/>
            </a:pPr>
            <a:endParaRPr lang="tr-TR" altLang="tr-TR" sz="2903" b="1" dirty="0">
              <a:solidFill>
                <a:srgbClr val="DC2300"/>
              </a:solidFill>
            </a:endParaRP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tr-TR" altLang="tr-TR" sz="2903" b="1" dirty="0" smtClean="0">
                <a:solidFill>
                  <a:srgbClr val="DC2300"/>
                </a:solidFill>
              </a:rPr>
              <a:t>Soru </a:t>
            </a:r>
            <a:r>
              <a:rPr lang="tr-TR" altLang="tr-TR" sz="2903" b="1" dirty="0">
                <a:solidFill>
                  <a:srgbClr val="DC2300"/>
                </a:solidFill>
              </a:rPr>
              <a:t>Sorarken Dikkat Edilecek Genel Hususlar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endParaRPr lang="tr-TR" altLang="tr-TR" sz="2903" b="1" dirty="0">
              <a:solidFill>
                <a:srgbClr val="DC2300"/>
              </a:solidFill>
            </a:endParaRPr>
          </a:p>
          <a:p>
            <a:pPr eaLnBrk="1">
              <a:spcAft>
                <a:spcPct val="0"/>
              </a:spcAft>
              <a:buClrTx/>
              <a:buFontTx/>
              <a:buNone/>
            </a:pPr>
            <a:endParaRPr lang="tr-TR" altLang="tr-TR" sz="2540" dirty="0"/>
          </a:p>
          <a:p>
            <a:pPr eaLnBrk="1">
              <a:spcAft>
                <a:spcPct val="0"/>
              </a:spcAft>
              <a:buClrTx/>
              <a:buFontTx/>
              <a:buNone/>
            </a:pPr>
            <a:endParaRPr lang="tr-TR" altLang="tr-TR" sz="2540" dirty="0">
              <a:solidFill>
                <a:srgbClr val="DC2300"/>
              </a:solidFill>
            </a:endParaRP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tr-TR" altLang="tr-TR" sz="2540" b="1" dirty="0">
                <a:solidFill>
                  <a:srgbClr val="DC2300"/>
                </a:solidFill>
              </a:rPr>
              <a:t>3) Objektif testlerde bir maddeyle birden fazla madde </a:t>
            </a:r>
            <a:r>
              <a:rPr lang="tr-TR" altLang="tr-TR" sz="2540" b="1" dirty="0" smtClean="0">
                <a:solidFill>
                  <a:srgbClr val="DC2300"/>
                </a:solidFill>
              </a:rPr>
              <a:t>yoklanmamalı.</a:t>
            </a:r>
            <a:endParaRPr lang="tr-TR" altLang="tr-TR" sz="2540" b="1" dirty="0">
              <a:solidFill>
                <a:srgbClr val="DC2300"/>
              </a:solidFill>
            </a:endParaRPr>
          </a:p>
          <a:p>
            <a:pPr eaLnBrk="1">
              <a:spcAft>
                <a:spcPct val="0"/>
              </a:spcAft>
              <a:buClrTx/>
              <a:buFontTx/>
              <a:buNone/>
            </a:pPr>
            <a:endParaRPr lang="tr-TR" altLang="tr-TR" sz="2540" dirty="0">
              <a:solidFill>
                <a:srgbClr val="DC2300"/>
              </a:solidFill>
            </a:endParaRP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tr-TR" altLang="tr-TR" sz="2540" dirty="0"/>
              <a:t>Özellikle objektifliği yüksek olan çoktan seçmeli testler veya doğru-yanlış testleri gibi testlerde, bir maddeyle ilgili tek bir bilg</a:t>
            </a:r>
            <a:r>
              <a:rPr lang="tr-TR" altLang="tr-TR" sz="2540" b="1" dirty="0"/>
              <a:t>i </a:t>
            </a:r>
            <a:r>
              <a:rPr lang="tr-TR" altLang="tr-TR" sz="2540" dirty="0"/>
              <a:t>yoklanmalıdır.</a:t>
            </a:r>
            <a:endParaRPr lang="tr-TR" altLang="tr-TR" sz="2177" dirty="0"/>
          </a:p>
        </p:txBody>
      </p:sp>
    </p:spTree>
    <p:extLst>
      <p:ext uri="{BB962C8B-B14F-4D97-AF65-F5344CB8AC3E}">
        <p14:creationId xmlns:p14="http://schemas.microsoft.com/office/powerpoint/2010/main" val="22401520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7848872" cy="5904656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Seçenek 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yazımında çok titiz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olunmalı</a:t>
            </a:r>
          </a:p>
          <a:p>
            <a:pPr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tr-T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6. «Hepsi» </a:t>
            </a:r>
            <a:r>
              <a:rPr lang="tr-TR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ve </a:t>
            </a:r>
            <a:r>
              <a:rPr lang="tr-T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«Hiçbiri» </a:t>
            </a:r>
            <a:r>
              <a:rPr lang="tr-TR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seçenekleri aynı </a:t>
            </a:r>
            <a:r>
              <a:rPr lang="tr-T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soruda kesinlikle </a:t>
            </a:r>
            <a:r>
              <a:rPr lang="tr-TR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birlikte </a:t>
            </a:r>
            <a:r>
              <a:rPr lang="tr-T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kullanılmamalı.</a:t>
            </a:r>
          </a:p>
          <a:p>
            <a:pPr>
              <a:buNone/>
            </a:pPr>
            <a:r>
              <a:rPr lang="tr-T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7. Birbirine </a:t>
            </a:r>
            <a:r>
              <a:rPr lang="tr-TR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zıt </a:t>
            </a:r>
            <a:r>
              <a:rPr lang="tr-T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seçeneklerden biri </a:t>
            </a:r>
            <a:r>
              <a:rPr lang="tr-TR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her zaman doğru cevap </a:t>
            </a:r>
            <a:r>
              <a:rPr lang="tr-T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olmamalı.</a:t>
            </a:r>
          </a:p>
          <a:p>
            <a:pPr>
              <a:buNone/>
            </a:pPr>
            <a:r>
              <a:rPr lang="tr-T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8. «Hepsi» </a:t>
            </a:r>
            <a:r>
              <a:rPr lang="tr-TR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seçeneği bütün bir testte birkaç defa ve bazen doğru cevap, bazen çeldirici olarak </a:t>
            </a:r>
            <a:r>
              <a:rPr lang="tr-T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kullanılmalı.</a:t>
            </a:r>
          </a:p>
          <a:p>
            <a:pPr>
              <a:buNone/>
            </a:pPr>
            <a:r>
              <a:rPr lang="tr-T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9. Sorunun </a:t>
            </a:r>
            <a:r>
              <a:rPr lang="tr-TR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cevabını bilmeyen öğrenciler seçeneklerden hareketle doğru cevabı </a:t>
            </a:r>
            <a:r>
              <a:rPr lang="tr-T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bulamamalı.</a:t>
            </a:r>
            <a:endParaRPr lang="tr-TR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9733513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2 İçerik Yer Tutucusu"/>
          <p:cNvSpPr>
            <a:spLocks noGrp="1"/>
          </p:cNvSpPr>
          <p:nvPr>
            <p:ph sz="quarter" idx="13"/>
          </p:nvPr>
        </p:nvSpPr>
        <p:spPr>
          <a:xfrm>
            <a:off x="539552" y="620688"/>
            <a:ext cx="7848872" cy="41044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tr-TR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10.Çeldiriciler profesyonelce yazılmalı</a:t>
            </a:r>
          </a:p>
          <a:p>
            <a:pPr marL="45720" indent="0" algn="just">
              <a:buNone/>
            </a:pPr>
            <a:endParaRPr lang="tr-T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Çeldiriciler öğrencilerin yapabilecekleri hatalardan faydalanarak hazırlanabilir. Çeldiriciler soruyla ilgisiz olmamalıdır. </a:t>
            </a:r>
          </a:p>
          <a:p>
            <a:pPr marL="45720" indent="0">
              <a:buNone/>
            </a:pPr>
            <a:endParaRPr lang="tr-T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Çeldiricilerin doğru cevaba yakınlığı belli oranda arttıkça soru zorluğu ve ayırt ediciliği artar.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2 İçerik Yer Tutucusu"/>
          <p:cNvSpPr>
            <a:spLocks noGrp="1"/>
          </p:cNvSpPr>
          <p:nvPr>
            <p:ph sz="quarter" idx="13"/>
          </p:nvPr>
        </p:nvSpPr>
        <p:spPr>
          <a:xfrm>
            <a:off x="357158" y="188640"/>
            <a:ext cx="8429684" cy="6669360"/>
          </a:xfrm>
        </p:spPr>
        <p:txBody>
          <a:bodyPr>
            <a:normAutofit fontScale="93750"/>
          </a:bodyPr>
          <a:lstStyle/>
          <a:p>
            <a:pPr marL="45720" indent="0" algn="just">
              <a:buNone/>
            </a:pPr>
            <a:r>
              <a:rPr lang="tr-TR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11. Puanlamada şans başarısını gidermek için düzeltme formülü kullanılması uygun olur.</a:t>
            </a:r>
          </a:p>
          <a:p>
            <a:pPr marL="45720" indent="0" algn="just">
              <a:buNone/>
            </a:pPr>
            <a:r>
              <a:rPr lang="tr-TR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Puanlama yöntemleri</a:t>
            </a:r>
          </a:p>
          <a:p>
            <a:pPr marL="45720" indent="0">
              <a:buNone/>
            </a:pPr>
            <a:r>
              <a:rPr lang="tr-TR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“0-1” puanlama yöntemi: </a:t>
            </a:r>
            <a:r>
              <a:rPr lang="tr-TR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tr-TR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oğru cevaplanan soru “1  puan” , doğru cevaplanmayan sorulara “0 puan” verilmesiyle testi oluşturan soruların puanlanmasıdır.</a:t>
            </a:r>
          </a:p>
          <a:p>
            <a:pPr marL="45720" indent="0">
              <a:buNone/>
            </a:pPr>
            <a:r>
              <a:rPr lang="tr-TR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Ağırlıklı puanlama yöntemi: </a:t>
            </a:r>
            <a:r>
              <a:rPr lang="tr-TR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Hem sorudaki seçeneklerin hem de soruların puanlarının farklı olması, yani ağırlıklandırılması mümkündür.</a:t>
            </a:r>
          </a:p>
          <a:p>
            <a:pPr marL="45720" indent="0" algn="just">
              <a:buNone/>
            </a:pPr>
            <a:r>
              <a:rPr lang="tr-TR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tr-TR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Düzeltme formülü:</a:t>
            </a:r>
            <a:endParaRPr lang="tr-TR" sz="2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" indent="0" algn="just">
              <a:buNone/>
            </a:pPr>
            <a:r>
              <a:rPr lang="tr-TR" sz="2600" dirty="0">
                <a:latin typeface="Arial" pitchFamily="34" charset="0"/>
                <a:cs typeface="Arial" pitchFamily="34" charset="0"/>
              </a:rPr>
              <a:t>  </a:t>
            </a:r>
            <a:endParaRPr lang="tr-TR" sz="2600" dirty="0" smtClean="0">
              <a:latin typeface="Arial" pitchFamily="34" charset="0"/>
              <a:cs typeface="Arial" pitchFamily="34" charset="0"/>
            </a:endParaRPr>
          </a:p>
          <a:p>
            <a:pPr marL="45720" indent="0" algn="just">
              <a:buNone/>
            </a:pPr>
            <a:r>
              <a:rPr lang="tr-TR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D: Doğru cevap </a:t>
            </a:r>
            <a:r>
              <a:rPr lang="tr-TR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sayısı</a:t>
            </a:r>
          </a:p>
          <a:p>
            <a:pPr marL="45720" indent="0" algn="just">
              <a:buNone/>
            </a:pPr>
            <a:r>
              <a:rPr lang="tr-TR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tr-TR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Y: Yanlış cevap </a:t>
            </a:r>
            <a:r>
              <a:rPr lang="tr-TR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sayısı</a:t>
            </a:r>
          </a:p>
          <a:p>
            <a:pPr marL="45720" indent="0" algn="just">
              <a:buNone/>
            </a:pPr>
            <a:r>
              <a:rPr lang="tr-TR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tr-TR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a: Soruların seçenek </a:t>
            </a:r>
            <a:r>
              <a:rPr lang="tr-TR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sayısı</a:t>
            </a:r>
          </a:p>
          <a:p>
            <a:pPr marL="45720" indent="0">
              <a:buNone/>
            </a:pPr>
            <a:endParaRPr lang="tr-TR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347864" y="4149080"/>
            <a:ext cx="450230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Şans başarısı= </a:t>
            </a:r>
            <a:r>
              <a:rPr lang="tr-T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D-(Y/a-1)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1 Başlık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Çoktan Seçmeli Test Maddesi </a:t>
            </a:r>
            <a:br>
              <a:rPr lang="tr-TR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Yazımı İçin Öneriler</a:t>
            </a:r>
            <a:endParaRPr lang="tr-TR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14" name="2 İçerik Yer Tutucusu"/>
          <p:cNvSpPr>
            <a:spLocks noGrp="1"/>
          </p:cNvSpPr>
          <p:nvPr>
            <p:ph sz="quarter" idx="13"/>
          </p:nvPr>
        </p:nvSpPr>
        <p:spPr>
          <a:xfrm>
            <a:off x="395536" y="1700808"/>
            <a:ext cx="8280920" cy="429309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Sorular sadece bilgi düzeyinde kalmamalı, bilgi düzeyinin üzerinde (kavrama-uygulama-analiz-sentez ve değerlendirme) sorularda sorunuz.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Genelde doğru cevabı en doğru olan formatını kullanınız.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Doğru cevap, görünce tanıma becerisiyle veya seçeneklerden faydalanarak bulunabiliyorsa doğru cevabı gizli olan soru formatı kullanınız. 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1772816"/>
            <a:ext cx="9144000" cy="50851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tr-T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Olumsuz </a:t>
            </a:r>
            <a:r>
              <a:rPr lang="tr-TR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özelliklerle ilgili çeldirici bulmakta zorlanıldığında , </a:t>
            </a:r>
            <a:r>
              <a:rPr lang="tr-T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soru </a:t>
            </a:r>
            <a:r>
              <a:rPr lang="tr-TR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kökünü olumsuz cümle formatına dönüştürünüz ve ifadedeki olumsuzluk için vurgu kullanınız.</a:t>
            </a:r>
          </a:p>
          <a:p>
            <a:pPr>
              <a:buFont typeface="Wingdings" pitchFamily="2" charset="2"/>
              <a:buChar char="v"/>
            </a:pPr>
            <a:r>
              <a:rPr lang="tr-TR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Testin içeriğini bozmadan okuma yükünü azaltıcı tedbirler alınız. </a:t>
            </a:r>
            <a:r>
              <a:rPr lang="tr-T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Örneğin, ortak </a:t>
            </a:r>
            <a:r>
              <a:rPr lang="tr-TR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köklü </a:t>
            </a:r>
            <a:r>
              <a:rPr lang="tr-T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soru </a:t>
            </a:r>
            <a:r>
              <a:rPr lang="tr-TR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formatlarını kullanmak gibi.</a:t>
            </a:r>
          </a:p>
          <a:p>
            <a:pPr>
              <a:buFont typeface="Wingdings" pitchFamily="2" charset="2"/>
              <a:buChar char="v"/>
            </a:pPr>
            <a:r>
              <a:rPr lang="tr-T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Maddelerin, </a:t>
            </a:r>
            <a:r>
              <a:rPr lang="tr-TR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testi alan grup için dil bakımından kolayca anlaşılabilir nitelikte olmasını sağlayınız. Her </a:t>
            </a:r>
            <a:r>
              <a:rPr lang="tr-T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soruyu mutlaka </a:t>
            </a:r>
            <a:r>
              <a:rPr lang="tr-TR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gramer ve yazım hatalarını görme amacıyla yazdıktan daha sonraki bir zamanda okuyunuz.</a:t>
            </a:r>
          </a:p>
          <a:p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Çoktan Seçmeli Test Maddesi </a:t>
            </a:r>
            <a:br>
              <a:rPr lang="tr-TR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Yazımı İçin Öneriler</a:t>
            </a:r>
            <a:endParaRPr lang="tr-TR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9803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2 İçerik Yer Tutucusu"/>
          <p:cNvSpPr>
            <a:spLocks noGrp="1"/>
          </p:cNvSpPr>
          <p:nvPr>
            <p:ph sz="quarter" idx="13"/>
          </p:nvPr>
        </p:nvSpPr>
        <p:spPr>
          <a:xfrm>
            <a:off x="395536" y="1844824"/>
            <a:ext cx="8568952" cy="6192688"/>
          </a:xfrm>
        </p:spPr>
        <p:txBody>
          <a:bodyPr>
            <a:normAutofit fontScale="93750"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tr-TR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Testin kapsam geçerliğinin yüksek olmasına özen gösteriniz.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tr-TR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Madde kökünde gereğinden fazla bilgi vermeyiniz.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tr-TR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Seçenekler ifade tarzı, uzunluk ve kapsam bakımından benzer ve homojen olmalı</a:t>
            </a:r>
            <a:r>
              <a:rPr lang="tr-TR" sz="2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tr-TR" sz="2600" dirty="0"/>
          </a:p>
        </p:txBody>
      </p:sp>
      <p:sp>
        <p:nvSpPr>
          <p:cNvPr id="3" name="1 Başlık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Çoktan Seçmeli Test Maddesi </a:t>
            </a:r>
            <a:br>
              <a:rPr lang="tr-TR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Yazımı İçin Öneriler</a:t>
            </a:r>
            <a:endParaRPr lang="tr-TR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2 İçerik Yer Tutucusu"/>
          <p:cNvSpPr>
            <a:spLocks noGrp="1"/>
          </p:cNvSpPr>
          <p:nvPr>
            <p:ph sz="quarter" idx="13"/>
          </p:nvPr>
        </p:nvSpPr>
        <p:spPr>
          <a:xfrm>
            <a:off x="467544" y="1556792"/>
            <a:ext cx="8391876" cy="4320480"/>
          </a:xfrm>
        </p:spPr>
        <p:txBody>
          <a:bodyPr>
            <a:normAutofit fontScale="93750"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tr-T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Çeldiricileri konuyu iyi bilmeyen öğrencilerin yapabileceği hatalardan faydalanarak hazırlayınız.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tr-T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Puanlamada şans başarısını giderme için düzeltme formülünü kullanınız.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tr-T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Yazdığınız test sorularını mutlaka (iyileştirme amacıyla) kontrol ediniz.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tr-TR" sz="2400" dirty="0"/>
          </a:p>
        </p:txBody>
      </p:sp>
      <p:sp>
        <p:nvSpPr>
          <p:cNvPr id="3" name="1 Başlık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Çoktan Seçmeli Test Maddesi </a:t>
            </a:r>
            <a:br>
              <a:rPr lang="tr-TR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Yazımı İçin Öneriler</a:t>
            </a:r>
            <a:endParaRPr lang="tr-TR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5386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9592" y="2276872"/>
            <a:ext cx="7560840" cy="1224136"/>
          </a:xfrm>
        </p:spPr>
        <p:txBody>
          <a:bodyPr/>
          <a:lstStyle/>
          <a:p>
            <a:pPr marL="0" indent="0" algn="ctr">
              <a:buNone/>
            </a:pPr>
            <a:r>
              <a:rPr lang="tr-TR" sz="4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EŞLEŞTİRMELİ TESTLER 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22389869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1 Başlık"/>
          <p:cNvSpPr>
            <a:spLocks noGrp="1"/>
          </p:cNvSpPr>
          <p:nvPr>
            <p:ph type="title"/>
          </p:nvPr>
        </p:nvSpPr>
        <p:spPr>
          <a:xfrm>
            <a:off x="899592" y="476672"/>
            <a:ext cx="7200800" cy="1143000"/>
          </a:xfrm>
        </p:spPr>
        <p:txBody>
          <a:bodyPr/>
          <a:lstStyle/>
          <a:p>
            <a:pPr marL="0" indent="0" algn="l">
              <a:buNone/>
            </a:pPr>
            <a:r>
              <a:rPr lang="tr-TR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EŞLEŞTİRMELİ TESTLER </a:t>
            </a:r>
            <a:endParaRPr lang="tr-TR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20" name="2 İçerik Yer Tutucusu"/>
          <p:cNvSpPr>
            <a:spLocks noGrp="1"/>
          </p:cNvSpPr>
          <p:nvPr>
            <p:ph sz="quarter" idx="13"/>
          </p:nvPr>
        </p:nvSpPr>
        <p:spPr>
          <a:xfrm>
            <a:off x="323528" y="1628800"/>
            <a:ext cx="8496944" cy="482453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Eşleştirmeli testler, çoktan seçmeli testlerin bir çeşididir. </a:t>
            </a:r>
          </a:p>
          <a:p>
            <a:pPr>
              <a:buFont typeface="Wingdings" pitchFamily="2" charset="2"/>
              <a:buChar char="v"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Eşleştirmeli testlerde birden çok soru kökü , bazı seçeneklerle eşleştirilir. </a:t>
            </a:r>
          </a:p>
          <a:p>
            <a:pPr>
              <a:buFont typeface="Wingdings" pitchFamily="2" charset="2"/>
              <a:buChar char="v"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Diğer bir ifadeyle eşleştirmeli testlerde iki kolonda verilen kavramlar, tarihler, numaralar, semboller veya tanımlar eşleştirilir. </a:t>
            </a:r>
          </a:p>
          <a:p>
            <a:pPr>
              <a:buFont typeface="Wingdings" pitchFamily="2" charset="2"/>
              <a:buChar char="v"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Genelde soru kökü için hangi seçenek doğru ise bu seçeneğin önündeki harf soru numarasını belirten kısma yazılır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1 Başlık"/>
          <p:cNvSpPr>
            <a:spLocks noGrp="1"/>
          </p:cNvSpPr>
          <p:nvPr>
            <p:ph type="title"/>
          </p:nvPr>
        </p:nvSpPr>
        <p:spPr>
          <a:xfrm>
            <a:off x="899592" y="476672"/>
            <a:ext cx="7200800" cy="1143000"/>
          </a:xfrm>
        </p:spPr>
        <p:txBody>
          <a:bodyPr/>
          <a:lstStyle/>
          <a:p>
            <a:pPr marL="0" indent="0" algn="l">
              <a:buNone/>
            </a:pPr>
            <a:r>
              <a:rPr lang="tr-TR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EŞLEŞTİRMELİ TESTLER </a:t>
            </a:r>
            <a:endParaRPr lang="tr-TR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20" name="2 İçerik Yer Tutucusu"/>
          <p:cNvSpPr>
            <a:spLocks noGrp="1"/>
          </p:cNvSpPr>
          <p:nvPr>
            <p:ph sz="quarter" idx="13"/>
          </p:nvPr>
        </p:nvSpPr>
        <p:spPr>
          <a:xfrm>
            <a:off x="323528" y="1628800"/>
            <a:ext cx="8496944" cy="482453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tr-T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Eşleştirmeli sorularda neler eşleştirilebilir?</a:t>
            </a:r>
          </a:p>
          <a:p>
            <a:pPr marL="45720" indent="0">
              <a:buNone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…</a:t>
            </a:r>
            <a:r>
              <a:rPr lang="tr-T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…………………………….</a:t>
            </a:r>
            <a:endParaRPr lang="tr-T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…………………………….</a:t>
            </a:r>
          </a:p>
          <a:p>
            <a:pPr marL="45720" indent="0">
              <a:buNone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tr-T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…………………………….</a:t>
            </a:r>
          </a:p>
          <a:p>
            <a:pPr marL="45720" indent="0">
              <a:buNone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tr-T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…………………………….</a:t>
            </a:r>
          </a:p>
          <a:p>
            <a:pPr marL="45720" indent="0">
              <a:buNone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tr-T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…………………………….</a:t>
            </a:r>
          </a:p>
          <a:p>
            <a:pPr marL="45720" indent="0">
              <a:buNone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tr-T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…………………………….</a:t>
            </a:r>
          </a:p>
          <a:p>
            <a:pPr>
              <a:buFont typeface="Wingdings" pitchFamily="2" charset="2"/>
              <a:buChar char="v"/>
            </a:pPr>
            <a:endParaRPr lang="tr-T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523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Text Box 1"/>
          <p:cNvSpPr txBox="1">
            <a:spLocks noChangeArrowheads="1"/>
          </p:cNvSpPr>
          <p:nvPr/>
        </p:nvSpPr>
        <p:spPr bwMode="auto">
          <a:xfrm>
            <a:off x="195840" y="908720"/>
            <a:ext cx="8948160" cy="520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944" tIns="39993" rIns="79944" bIns="39993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365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365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365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365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ts val="544"/>
              </a:spcBef>
              <a:spcAft>
                <a:spcPct val="0"/>
              </a:spcAft>
              <a:buClrTx/>
              <a:buNone/>
            </a:pPr>
            <a:endParaRPr lang="tr-TR" altLang="tr-TR" sz="2358" b="1" dirty="0" smtClean="0">
              <a:solidFill>
                <a:srgbClr val="DC2300"/>
              </a:solidFill>
            </a:endParaRPr>
          </a:p>
          <a:p>
            <a:pPr>
              <a:spcBef>
                <a:spcPts val="544"/>
              </a:spcBef>
              <a:spcAft>
                <a:spcPct val="0"/>
              </a:spcAft>
              <a:buClrTx/>
              <a:buNone/>
            </a:pPr>
            <a:r>
              <a:rPr lang="tr-TR" altLang="tr-TR" sz="2400" b="1" dirty="0">
                <a:solidFill>
                  <a:srgbClr val="DC2300"/>
                </a:solidFill>
              </a:rPr>
              <a:t>Soru Sorarken Dikkat Edilecek Genel Hususlar</a:t>
            </a:r>
          </a:p>
          <a:p>
            <a:pPr>
              <a:spcBef>
                <a:spcPts val="544"/>
              </a:spcBef>
              <a:spcAft>
                <a:spcPct val="0"/>
              </a:spcAft>
              <a:buClrTx/>
              <a:buNone/>
            </a:pPr>
            <a:endParaRPr lang="tr-TR" altLang="tr-TR" sz="2358" b="1" dirty="0">
              <a:solidFill>
                <a:srgbClr val="DC2300"/>
              </a:solidFill>
            </a:endParaRPr>
          </a:p>
          <a:p>
            <a:pPr>
              <a:spcBef>
                <a:spcPts val="544"/>
              </a:spcBef>
              <a:spcAft>
                <a:spcPct val="0"/>
              </a:spcAft>
              <a:buClrTx/>
              <a:buNone/>
            </a:pPr>
            <a:endParaRPr lang="tr-TR" altLang="tr-TR" sz="2358" b="1" dirty="0" smtClean="0">
              <a:solidFill>
                <a:srgbClr val="DC2300"/>
              </a:solidFill>
            </a:endParaRPr>
          </a:p>
          <a:p>
            <a:pPr>
              <a:spcBef>
                <a:spcPts val="544"/>
              </a:spcBef>
              <a:spcAft>
                <a:spcPct val="0"/>
              </a:spcAft>
              <a:buClrTx/>
              <a:buNone/>
            </a:pPr>
            <a:r>
              <a:rPr lang="tr-TR" altLang="tr-TR" sz="2358" b="1" dirty="0" smtClean="0">
                <a:solidFill>
                  <a:srgbClr val="DC2300"/>
                </a:solidFill>
              </a:rPr>
              <a:t>4) Soruyu oluşturan cümle bir kaynaktan aynen alınmamalı.</a:t>
            </a:r>
          </a:p>
          <a:p>
            <a:pPr>
              <a:spcBef>
                <a:spcPts val="544"/>
              </a:spcBef>
              <a:spcAft>
                <a:spcPct val="0"/>
              </a:spcAft>
              <a:buClrTx/>
              <a:buNone/>
            </a:pPr>
            <a:endParaRPr lang="tr-TR" altLang="tr-TR" sz="2358" b="1" dirty="0" smtClean="0">
              <a:solidFill>
                <a:srgbClr val="DC2300"/>
              </a:solidFill>
            </a:endParaRPr>
          </a:p>
          <a:p>
            <a:pPr>
              <a:spcBef>
                <a:spcPts val="544"/>
              </a:spcBef>
              <a:spcAft>
                <a:spcPct val="0"/>
              </a:spcAft>
              <a:buClrTx/>
              <a:buNone/>
            </a:pPr>
            <a:r>
              <a:rPr lang="tr-TR" altLang="tr-TR" sz="2358" dirty="0" smtClean="0"/>
              <a:t>Ders kitabından cümlelerin alınıp sorulması o sorunun geçerliliğinin azaltmasından başka bir sakıncası da; kitaptaki cümlelerin sınav sorusu için aşırı genel ve karıştırılabilir ifadeler olmasıdır. </a:t>
            </a:r>
          </a:p>
          <a:p>
            <a:pPr>
              <a:spcBef>
                <a:spcPts val="544"/>
              </a:spcBef>
              <a:spcAft>
                <a:spcPct val="0"/>
              </a:spcAft>
              <a:buClrTx/>
              <a:buNone/>
            </a:pPr>
            <a:r>
              <a:rPr lang="tr-TR" altLang="tr-TR" sz="2358" dirty="0" smtClean="0"/>
              <a:t>Genelde kitaptaki bir cümle bir önceki cümle ile bağlantılıdır, tek başına aynı içeriği ve anlamı net olarak veremezler.</a:t>
            </a:r>
          </a:p>
          <a:p>
            <a:pPr>
              <a:spcBef>
                <a:spcPts val="544"/>
              </a:spcBef>
              <a:spcAft>
                <a:spcPct val="0"/>
              </a:spcAft>
              <a:buClrTx/>
              <a:buNone/>
            </a:pPr>
            <a:endParaRPr lang="tr-TR" altLang="tr-TR" sz="2358" dirty="0" smtClean="0">
              <a:solidFill>
                <a:srgbClr val="DC2300"/>
              </a:solidFill>
            </a:endParaRPr>
          </a:p>
          <a:p>
            <a:pPr>
              <a:spcBef>
                <a:spcPts val="544"/>
              </a:spcBef>
              <a:spcAft>
                <a:spcPct val="0"/>
              </a:spcAft>
              <a:buClrTx/>
              <a:buNone/>
            </a:pPr>
            <a:endParaRPr lang="tr-TR" altLang="tr-TR" sz="2540" dirty="0" smtClean="0"/>
          </a:p>
          <a:p>
            <a:pPr eaLnBrk="1">
              <a:spcAft>
                <a:spcPct val="0"/>
              </a:spcAft>
              <a:buClrTx/>
              <a:buFontTx/>
              <a:buNone/>
            </a:pPr>
            <a:endParaRPr lang="tr-TR" altLang="tr-TR" sz="1633" b="1" dirty="0">
              <a:solidFill>
                <a:srgbClr val="DC2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6274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1 Başlık"/>
          <p:cNvSpPr>
            <a:spLocks noGrp="1"/>
          </p:cNvSpPr>
          <p:nvPr>
            <p:ph type="title"/>
          </p:nvPr>
        </p:nvSpPr>
        <p:spPr>
          <a:xfrm>
            <a:off x="899592" y="476672"/>
            <a:ext cx="7200800" cy="1143000"/>
          </a:xfrm>
        </p:spPr>
        <p:txBody>
          <a:bodyPr/>
          <a:lstStyle/>
          <a:p>
            <a:pPr marL="0" indent="0" algn="l">
              <a:buNone/>
            </a:pPr>
            <a:r>
              <a:rPr lang="tr-TR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EŞLEŞTİRMELİ TESTLER </a:t>
            </a:r>
            <a:endParaRPr lang="tr-TR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20" name="2 İçerik Yer Tutucusu"/>
          <p:cNvSpPr>
            <a:spLocks noGrp="1"/>
          </p:cNvSpPr>
          <p:nvPr>
            <p:ph sz="quarter" idx="13"/>
          </p:nvPr>
        </p:nvSpPr>
        <p:spPr>
          <a:xfrm>
            <a:off x="323528" y="1628800"/>
            <a:ext cx="8496944" cy="482453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tr-T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Eşleştirmeli sorularda neler eşleştirilebilir?</a:t>
            </a:r>
          </a:p>
          <a:p>
            <a:pPr>
              <a:buFont typeface="Wingdings" pitchFamily="2" charset="2"/>
              <a:buChar char="v"/>
            </a:pPr>
            <a:r>
              <a:rPr lang="tr-TR" sz="2400" dirty="0" smtClean="0"/>
              <a:t>Eşleştirmeli </a:t>
            </a:r>
            <a:r>
              <a:rPr lang="tr-TR" sz="2400" dirty="0"/>
              <a:t>testlerde </a:t>
            </a:r>
            <a:r>
              <a:rPr lang="tr-TR" sz="2400" b="1" dirty="0"/>
              <a:t>iki kolonda verilen kavramlar, tarihler, numaralar, semboller veya tanımlar</a:t>
            </a:r>
            <a:r>
              <a:rPr lang="tr-TR" sz="2400" dirty="0"/>
              <a:t> eşleştirilir.</a:t>
            </a:r>
            <a:endParaRPr lang="tr-T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Tanımları ile kavramlar</a:t>
            </a:r>
          </a:p>
          <a:p>
            <a:pPr marL="45720" indent="0">
              <a:buNone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Semboller ile anlamları</a:t>
            </a:r>
          </a:p>
          <a:p>
            <a:pPr marL="45720" indent="0">
              <a:buNone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Olaylar ile tarihleri</a:t>
            </a:r>
            <a:endParaRPr lang="tr-T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Kitaplar ile yazarları</a:t>
            </a:r>
            <a:endParaRPr lang="tr-T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Görüşler ve akımlar ile temsilcileri</a:t>
            </a:r>
            <a:endParaRPr lang="tr-T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 Ülkeler ile başşehirleri</a:t>
            </a:r>
            <a:endParaRPr lang="tr-T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tr-T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8987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293243-A759-486C-A507-7CD21909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8458200" cy="119256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6000" dirty="0">
                <a:solidFill>
                  <a:srgbClr val="FF0000"/>
                </a:solidFill>
              </a:rPr>
              <a:t>Eşleştirmeli </a:t>
            </a:r>
            <a:r>
              <a:rPr lang="tr-TR" sz="6000" dirty="0" smtClean="0">
                <a:solidFill>
                  <a:srgbClr val="FF0000"/>
                </a:solidFill>
              </a:rPr>
              <a:t>soru örneği</a:t>
            </a:r>
            <a:endParaRPr lang="tr-TR" sz="6000" dirty="0">
              <a:solidFill>
                <a:srgbClr val="FF0000"/>
              </a:solidFill>
            </a:endParaRP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A48D63A1-9702-4ACF-A17D-14A268510B6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285860"/>
            <a:ext cx="8215370" cy="500065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727246" y="546826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Sizler de DKAB ve İHL meslek derslerine ilişkin eşleştirmeli soru örnekleri hazırlayınız.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893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293243-A759-486C-A507-7CD21909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8458200" cy="119256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6000" dirty="0">
                <a:solidFill>
                  <a:srgbClr val="FF0000"/>
                </a:solidFill>
              </a:rPr>
              <a:t>Eşleştirmeli </a:t>
            </a:r>
            <a:r>
              <a:rPr lang="tr-TR" sz="6000" dirty="0" smtClean="0">
                <a:solidFill>
                  <a:srgbClr val="FF0000"/>
                </a:solidFill>
              </a:rPr>
              <a:t>soru örneği</a:t>
            </a:r>
            <a:endParaRPr lang="tr-TR" sz="6000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ağ Ok 2"/>
          <p:cNvSpPr/>
          <p:nvPr/>
        </p:nvSpPr>
        <p:spPr>
          <a:xfrm>
            <a:off x="2627784" y="1445005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7236296" y="6237313"/>
            <a:ext cx="1870653" cy="937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52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40960" cy="1080120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Eşleştirmeli Soruların</a:t>
            </a:r>
            <a:endParaRPr lang="tr-TR" dirty="0"/>
          </a:p>
        </p:txBody>
      </p:sp>
      <p:sp>
        <p:nvSpPr>
          <p:cNvPr id="5" name="Aşağı Ok 4"/>
          <p:cNvSpPr/>
          <p:nvPr/>
        </p:nvSpPr>
        <p:spPr>
          <a:xfrm>
            <a:off x="1691680" y="2276872"/>
            <a:ext cx="1152128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Aşağı Ok 5"/>
          <p:cNvSpPr/>
          <p:nvPr/>
        </p:nvSpPr>
        <p:spPr>
          <a:xfrm>
            <a:off x="6444208" y="2132856"/>
            <a:ext cx="1080120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31540" y="407563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u="sng" dirty="0" smtClean="0">
                <a:solidFill>
                  <a:prstClr val="black"/>
                </a:solidFill>
              </a:rPr>
              <a:t>AVANTAJLARI</a:t>
            </a:r>
            <a:endParaRPr lang="tr-TR" sz="3600" u="sng" dirty="0">
              <a:solidFill>
                <a:prstClr val="black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882165" y="4075629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u="sng" dirty="0" smtClean="0">
                <a:solidFill>
                  <a:prstClr val="black"/>
                </a:solidFill>
              </a:rPr>
              <a:t>DEZAVANTAJLARI</a:t>
            </a:r>
            <a:endParaRPr lang="tr-TR" sz="3600" u="sng" dirty="0">
              <a:solidFill>
                <a:prstClr val="black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611560" y="5013175"/>
            <a:ext cx="2916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prstClr val="black"/>
                </a:solidFill>
              </a:rPr>
              <a:t>………………………………………………………………………………………………………………………………..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986046" y="5013176"/>
            <a:ext cx="2916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prstClr val="black"/>
                </a:solidFill>
              </a:rPr>
              <a:t>………………………………………………………………………………………………………………………………..</a:t>
            </a:r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88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2 İçerik Yer Tutucusu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568952" cy="60486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Eşleştirmeli Sınavlarının </a:t>
            </a:r>
          </a:p>
          <a:p>
            <a:pPr algn="ctr">
              <a:buNone/>
            </a:pPr>
            <a:r>
              <a:rPr lang="tr-TR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Üstün Yönleri</a:t>
            </a:r>
            <a:endParaRPr lang="tr-TR" sz="40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tr-T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Ölçme ve puanlama işlemi kolaydır.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Fazla zaman almaz.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Seçenek sayısı fazla olduğundan şans faktörü azdır.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Öğrencilerin üst düzey bilgilerini yoklamaya uygundur.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Öğretmenler için soruların hazırlanması kolaydır.</a:t>
            </a:r>
          </a:p>
          <a:p>
            <a:endParaRPr lang="tr-TR" dirty="0" smtClean="0"/>
          </a:p>
          <a:p>
            <a:pPr algn="ctr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71162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1 Başlık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01608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tr-TR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Eşleştirmeli Testlerin </a:t>
            </a:r>
            <a:br>
              <a:rPr lang="tr-TR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Sınırlı Yönleri</a:t>
            </a:r>
            <a:endParaRPr lang="tr-TR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30" name="2 İçerik Yer Tutucusu"/>
          <p:cNvSpPr>
            <a:spLocks noGrp="1"/>
          </p:cNvSpPr>
          <p:nvPr>
            <p:ph sz="quarter" idx="13"/>
          </p:nvPr>
        </p:nvSpPr>
        <p:spPr>
          <a:xfrm>
            <a:off x="323528" y="2348880"/>
            <a:ext cx="8424936" cy="347472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Deneyimsiz kişiler için soruların hazırlanması zordur ve zaman alır.</a:t>
            </a:r>
          </a:p>
          <a:p>
            <a:pPr>
              <a:buFont typeface="Arial" pitchFamily="34" charset="0"/>
              <a:buChar char="•"/>
            </a:pPr>
            <a:endParaRPr lang="tr-T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 testi her konuya uyarlamak mümkün değildir.</a:t>
            </a:r>
          </a:p>
          <a:p>
            <a:pPr>
              <a:buFont typeface="Arial" pitchFamily="34" charset="0"/>
              <a:buChar char="•"/>
            </a:pPr>
            <a:endParaRPr lang="tr-T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Soruların güçlük düzeyini belirlemek zordur.</a:t>
            </a:r>
          </a:p>
          <a:p>
            <a:endParaRPr lang="tr-TR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0253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1 Başlık"/>
          <p:cNvSpPr>
            <a:spLocks noGrp="1"/>
          </p:cNvSpPr>
          <p:nvPr>
            <p:ph type="title"/>
          </p:nvPr>
        </p:nvSpPr>
        <p:spPr>
          <a:xfrm>
            <a:off x="323528" y="0"/>
            <a:ext cx="8352928" cy="980728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tr-TR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Eşleştirmeli Testlerin Etkin Kullanımı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1048622" name="2 İçerik Yer Tutucusu"/>
          <p:cNvSpPr>
            <a:spLocks noGrp="1"/>
          </p:cNvSpPr>
          <p:nvPr>
            <p:ph sz="quarter" idx="13"/>
          </p:nvPr>
        </p:nvSpPr>
        <p:spPr>
          <a:xfrm>
            <a:off x="357158" y="1052736"/>
            <a:ext cx="8463314" cy="5544616"/>
          </a:xfrm>
        </p:spPr>
        <p:txBody>
          <a:bodyPr>
            <a:normAutofit fontScale="96875"/>
          </a:bodyPr>
          <a:lstStyle/>
          <a:p>
            <a:pPr marL="45720" indent="0">
              <a:buNone/>
            </a:pPr>
            <a:r>
              <a:rPr lang="tr-TR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Cevap seçenek sayısı soru sayısından çok olmalı</a:t>
            </a:r>
            <a:endParaRPr lang="tr-TR" sz="2500" b="1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tr-TR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Şans başarısını düşürür. </a:t>
            </a:r>
          </a:p>
          <a:p>
            <a:pPr marL="4572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tr-TR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Her bir soru kökü için tek bir seçenek kullanımı önerilir. </a:t>
            </a:r>
          </a:p>
          <a:p>
            <a:pPr marL="4572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tr-TR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Eğer bir seçeneğin birden fazla doğru cevabı varsa bu açıklama kısmında bildirilmelidir. </a:t>
            </a:r>
          </a:p>
          <a:p>
            <a:pPr marL="4572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tr-TR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Soru setinin 4-7 soru kökünden oluşması önerilmektedir.</a:t>
            </a:r>
          </a:p>
          <a:p>
            <a:pPr marL="4572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tr-TR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Eğer 7’den fazla ise karmaşık hale gelmektedir. 4’den az olursa cevaplaması kolay olmaktadır</a:t>
            </a:r>
            <a:r>
              <a:rPr lang="tr-T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tr-T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2 İçerik Yer Tutucusu"/>
          <p:cNvSpPr>
            <a:spLocks noGrp="1"/>
          </p:cNvSpPr>
          <p:nvPr>
            <p:ph sz="quarter" idx="13"/>
          </p:nvPr>
        </p:nvSpPr>
        <p:spPr>
          <a:xfrm>
            <a:off x="323528" y="1196752"/>
            <a:ext cx="8568952" cy="5544616"/>
          </a:xfrm>
        </p:spPr>
        <p:txBody>
          <a:bodyPr>
            <a:normAutofit fontScale="96875"/>
          </a:bodyPr>
          <a:lstStyle/>
          <a:p>
            <a:pPr marL="45720" indent="0">
              <a:buNone/>
            </a:pPr>
            <a:r>
              <a:rPr lang="tr-TR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Her bir eşleştirmeli soru setinin ortak bir boyutu olmalıdır.</a:t>
            </a:r>
          </a:p>
          <a:p>
            <a:pPr marL="45720" indent="0">
              <a:buNone/>
            </a:pPr>
            <a:r>
              <a:rPr lang="tr-TR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Bir soru setini oluşturan soruların homojen bir yapıda olması gerekir.</a:t>
            </a:r>
          </a:p>
          <a:p>
            <a:pPr marL="45720" indent="0">
              <a:buNone/>
            </a:pPr>
            <a:endParaRPr lang="tr-TR" sz="25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tr-TR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Sorular ve seçenekler iki kolonda sunulmalı</a:t>
            </a:r>
          </a:p>
          <a:p>
            <a:pPr marL="45720" indent="0" algn="just">
              <a:buNone/>
            </a:pPr>
            <a:r>
              <a:rPr lang="tr-TR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tr-TR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adde kökleri soldaki kolonda, seçenekler sağdaki kolonda olmalıdır. </a:t>
            </a:r>
          </a:p>
          <a:p>
            <a:pPr marL="45720" indent="0" algn="just">
              <a:buNone/>
            </a:pPr>
            <a:r>
              <a:rPr lang="tr-TR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Bir soru setiyle ilgili tüm kısımlar aynı sayfada olmalıdır. Böylece öğrencilere algılama ve okuma kolaylığı sağlanır</a:t>
            </a:r>
            <a:r>
              <a:rPr lang="tr-TR" sz="25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45720" indent="0">
              <a:buNone/>
            </a:pPr>
            <a:endParaRPr lang="tr-TR" sz="25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1 Başlık"/>
          <p:cNvSpPr>
            <a:spLocks noGrp="1"/>
          </p:cNvSpPr>
          <p:nvPr>
            <p:ph type="title"/>
          </p:nvPr>
        </p:nvSpPr>
        <p:spPr>
          <a:xfrm>
            <a:off x="323528" y="0"/>
            <a:ext cx="8352928" cy="980728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tr-TR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Eşleştirmeli Testlerin Etkin Kullanımı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2 İçerik Yer Tutucusu"/>
          <p:cNvSpPr>
            <a:spLocks noGrp="1"/>
          </p:cNvSpPr>
          <p:nvPr>
            <p:ph sz="quarter" idx="13"/>
          </p:nvPr>
        </p:nvSpPr>
        <p:spPr>
          <a:xfrm>
            <a:off x="323528" y="1196752"/>
            <a:ext cx="8568952" cy="5544616"/>
          </a:xfrm>
        </p:spPr>
        <p:txBody>
          <a:bodyPr>
            <a:normAutofit fontScale="96875"/>
          </a:bodyPr>
          <a:lstStyle/>
          <a:p>
            <a:pPr marL="45720" indent="0">
              <a:buNone/>
            </a:pPr>
            <a:r>
              <a:rPr lang="tr-TR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</a:t>
            </a:r>
            <a:r>
              <a:rPr lang="tr-TR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Madde </a:t>
            </a:r>
            <a:r>
              <a:rPr lang="tr-TR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köklerinin, </a:t>
            </a:r>
            <a:r>
              <a:rPr lang="tr-TR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seçeneklerin uzunlukları benzer ve gramer bakımından eşdeğer olmalı </a:t>
            </a:r>
          </a:p>
          <a:p>
            <a:pPr marL="45720" indent="0">
              <a:buNone/>
            </a:pPr>
            <a:r>
              <a:rPr lang="tr-TR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Madde </a:t>
            </a:r>
            <a:r>
              <a:rPr lang="tr-TR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kökünde açıklamayı verip seçeneklerde kavramlar verilmelidir</a:t>
            </a:r>
            <a:r>
              <a:rPr lang="tr-TR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" indent="0">
              <a:buNone/>
            </a:pPr>
            <a:endParaRPr lang="tr-TR" sz="2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tr-TR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Seçenekler belli bir sıraya veya mantıksal düzene göre verilmeli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tr-TR" sz="2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Seçeneklerde tarihler verilmişse tarihlerin küçükten büyüğe doğru sıralı bir şekilde verilmesi, ülke veya başkentler verilmişse veriliş sırası alfabetik sıraya göre olması daha uygundur.</a:t>
            </a:r>
          </a:p>
          <a:p>
            <a:pPr marL="45720" indent="0">
              <a:buNone/>
            </a:pPr>
            <a:endParaRPr lang="tr-TR" sz="2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tr-TR" sz="2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tr-TR" sz="25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1 Başlık"/>
          <p:cNvSpPr>
            <a:spLocks noGrp="1"/>
          </p:cNvSpPr>
          <p:nvPr>
            <p:ph type="title"/>
          </p:nvPr>
        </p:nvSpPr>
        <p:spPr>
          <a:xfrm>
            <a:off x="323528" y="0"/>
            <a:ext cx="8352928" cy="980728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tr-TR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Eşleştirmeli Testlerin Etkin Kullanımı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416850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2 İçerik Yer Tutucusu"/>
          <p:cNvSpPr>
            <a:spLocks noGrp="1"/>
          </p:cNvSpPr>
          <p:nvPr>
            <p:ph sz="quarter" idx="13"/>
          </p:nvPr>
        </p:nvSpPr>
        <p:spPr>
          <a:xfrm>
            <a:off x="179512" y="980728"/>
            <a:ext cx="8784976" cy="5589240"/>
          </a:xfrm>
        </p:spPr>
        <p:txBody>
          <a:bodyPr>
            <a:normAutofit fontScale="93750"/>
          </a:bodyPr>
          <a:lstStyle/>
          <a:p>
            <a:pPr marL="45720" indent="0">
              <a:buNone/>
            </a:pPr>
            <a:endParaRPr lang="tr-TR" sz="3000" b="1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tr-TR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Öğrencilerden soru köklerinden bir ok çıkartarak cevaplamalarına izin verilmemeli </a:t>
            </a:r>
            <a:endParaRPr lang="tr-TR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tr-TR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tr-TR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 uygulama puanlamada öğretmenlerin işini zorlaştırır, puanlamayı imkansız hale getirebilir.</a:t>
            </a:r>
          </a:p>
          <a:p>
            <a:pPr marL="45720" indent="0">
              <a:buNone/>
            </a:pPr>
            <a:endParaRPr lang="tr-TR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tr-TR" sz="26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MV Boli" pitchFamily="2" charset="0"/>
                <a:ea typeface="+mj-ea"/>
                <a:cs typeface="MV Boli" pitchFamily="2" charset="0"/>
              </a:rPr>
              <a:t>Eşleştirmeli Testlerin Etkin </a:t>
            </a:r>
            <a:r>
              <a:rPr lang="tr-TR" sz="26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MV Boli" pitchFamily="2" charset="0"/>
                <a:ea typeface="+mj-ea"/>
                <a:cs typeface="MV Boli" pitchFamily="2" charset="0"/>
              </a:rPr>
              <a:t>Kulla</a:t>
            </a:r>
            <a:r>
              <a:rPr lang="tr-TR" sz="26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MV Boli" pitchFamily="2" charset="0"/>
                <a:ea typeface="+mj-ea"/>
                <a:cs typeface="MV Boli" pitchFamily="2" charset="0"/>
              </a:rPr>
              <a:t>nımı</a:t>
            </a:r>
            <a:r>
              <a:rPr lang="tr-TR" sz="26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MV Boli" pitchFamily="2" charset="0"/>
                <a:ea typeface="+mj-ea"/>
                <a:cs typeface="MV Boli" pitchFamily="2" charset="0"/>
              </a:rPr>
              <a:t> ile ilgili başka önerileriniz var mı? </a:t>
            </a:r>
            <a:endParaRPr lang="tr-TR" sz="2600" b="1" dirty="0">
              <a:solidFill>
                <a:schemeClr val="tx1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1 Başlık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52928" cy="764704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tr-TR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Eşleştirmeli Testlerin Etkin Kullanımı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</a:t>
            </a:r>
            <a:endParaRPr lang="tr-T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Text Box 1"/>
          <p:cNvSpPr txBox="1">
            <a:spLocks noChangeArrowheads="1"/>
          </p:cNvSpPr>
          <p:nvPr/>
        </p:nvSpPr>
        <p:spPr bwMode="auto">
          <a:xfrm>
            <a:off x="827584" y="1124744"/>
            <a:ext cx="7416824" cy="491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944" tIns="39993" rIns="79944" bIns="39993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365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365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365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365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ts val="544"/>
              </a:spcBef>
              <a:spcAft>
                <a:spcPct val="0"/>
              </a:spcAft>
              <a:buClrTx/>
              <a:buNone/>
            </a:pPr>
            <a:endParaRPr lang="tr-TR" altLang="tr-TR" sz="2358" dirty="0"/>
          </a:p>
          <a:p>
            <a:pPr>
              <a:spcBef>
                <a:spcPts val="544"/>
              </a:spcBef>
              <a:spcAft>
                <a:spcPct val="0"/>
              </a:spcAft>
              <a:buClrTx/>
              <a:buNone/>
            </a:pPr>
            <a:r>
              <a:rPr lang="tr-TR" altLang="tr-TR" sz="2400" b="1" dirty="0">
                <a:solidFill>
                  <a:srgbClr val="DC2300"/>
                </a:solidFill>
              </a:rPr>
              <a:t>Soru Sorarken Dikkat Edilecek Genel Hususlar</a:t>
            </a:r>
          </a:p>
          <a:p>
            <a:pPr>
              <a:spcBef>
                <a:spcPts val="544"/>
              </a:spcBef>
              <a:spcAft>
                <a:spcPct val="0"/>
              </a:spcAft>
              <a:buClrTx/>
              <a:buNone/>
            </a:pPr>
            <a:endParaRPr lang="tr-TR" altLang="tr-TR" sz="2358" dirty="0" smtClean="0">
              <a:solidFill>
                <a:srgbClr val="DC2300"/>
              </a:solidFill>
            </a:endParaRPr>
          </a:p>
          <a:p>
            <a:pPr>
              <a:spcBef>
                <a:spcPts val="544"/>
              </a:spcBef>
              <a:spcAft>
                <a:spcPct val="0"/>
              </a:spcAft>
              <a:buClrTx/>
              <a:buNone/>
            </a:pPr>
            <a:endParaRPr lang="tr-TR" altLang="tr-TR" sz="2358" dirty="0">
              <a:solidFill>
                <a:srgbClr val="DC2300"/>
              </a:solidFill>
            </a:endParaRPr>
          </a:p>
          <a:p>
            <a:pPr>
              <a:spcBef>
                <a:spcPts val="544"/>
              </a:spcBef>
              <a:spcAft>
                <a:spcPct val="0"/>
              </a:spcAft>
              <a:buClrTx/>
              <a:buNone/>
            </a:pPr>
            <a:r>
              <a:rPr lang="tr-TR" altLang="tr-TR" sz="2358" b="1" dirty="0">
                <a:solidFill>
                  <a:srgbClr val="DC2300"/>
                </a:solidFill>
              </a:rPr>
              <a:t>5) Soruda ipucu </a:t>
            </a:r>
            <a:r>
              <a:rPr lang="tr-TR" altLang="tr-TR" sz="2358" b="1" dirty="0" smtClean="0">
                <a:solidFill>
                  <a:srgbClr val="DC2300"/>
                </a:solidFill>
              </a:rPr>
              <a:t>bulunmamalı.</a:t>
            </a:r>
          </a:p>
          <a:p>
            <a:pPr>
              <a:spcBef>
                <a:spcPts val="544"/>
              </a:spcBef>
              <a:spcAft>
                <a:spcPct val="0"/>
              </a:spcAft>
              <a:buClrTx/>
              <a:buNone/>
            </a:pPr>
            <a:endParaRPr lang="tr-TR" altLang="tr-TR" sz="2358" b="1" dirty="0">
              <a:solidFill>
                <a:srgbClr val="DC2300"/>
              </a:solidFill>
            </a:endParaRPr>
          </a:p>
          <a:p>
            <a:pPr>
              <a:spcBef>
                <a:spcPts val="544"/>
              </a:spcBef>
              <a:spcAft>
                <a:spcPct val="0"/>
              </a:spcAft>
              <a:buClrTx/>
              <a:buNone/>
            </a:pPr>
            <a:r>
              <a:rPr lang="tr-TR" altLang="tr-TR" sz="2358" dirty="0"/>
              <a:t>Bir sorunun geçerliğini artırmak için sorunun, o soruyla ölçülmek istenen bilgi ve becerilere sahip öğrencilerin tereddütsüz doğru cevaplandırılabileceği, sahip olmayanların </a:t>
            </a:r>
            <a:r>
              <a:rPr lang="tr-TR" altLang="tr-TR" sz="2358" dirty="0" smtClean="0"/>
              <a:t>ise doğru </a:t>
            </a:r>
            <a:r>
              <a:rPr lang="tr-TR" altLang="tr-TR" sz="2358" dirty="0"/>
              <a:t>cevaplandıramayacağı nitelikte olması gerekir.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endParaRPr lang="tr-TR" altLang="tr-TR" sz="2358" dirty="0">
              <a:solidFill>
                <a:srgbClr val="DC2300"/>
              </a:solidFill>
            </a:endParaRPr>
          </a:p>
          <a:p>
            <a:pPr eaLnBrk="1">
              <a:spcAft>
                <a:spcPct val="0"/>
              </a:spcAft>
              <a:buClrTx/>
              <a:buFontTx/>
              <a:buNone/>
            </a:pPr>
            <a:endParaRPr lang="tr-TR" altLang="tr-TR" sz="2540" dirty="0"/>
          </a:p>
          <a:p>
            <a:pPr eaLnBrk="1">
              <a:spcAft>
                <a:spcPct val="0"/>
              </a:spcAft>
              <a:buClrTx/>
              <a:buFontTx/>
              <a:buNone/>
            </a:pPr>
            <a:endParaRPr lang="tr-TR" altLang="tr-TR" sz="1633" b="1" dirty="0">
              <a:solidFill>
                <a:srgbClr val="DC2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541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1 Başlık"/>
          <p:cNvSpPr>
            <a:spLocks noGrp="1"/>
          </p:cNvSpPr>
          <p:nvPr>
            <p:ph type="title"/>
          </p:nvPr>
        </p:nvSpPr>
        <p:spPr>
          <a:xfrm>
            <a:off x="611560" y="620688"/>
            <a:ext cx="7632848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tr-TR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Eşleştirmeli Testlerde Dikkat Edilecek Noktalar</a:t>
            </a:r>
            <a:endParaRPr lang="tr-TR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26" name="2 İçerik Yer Tutucusu"/>
          <p:cNvSpPr>
            <a:spLocks noGrp="1"/>
          </p:cNvSpPr>
          <p:nvPr>
            <p:ph sz="quarter" idx="13"/>
          </p:nvPr>
        </p:nvSpPr>
        <p:spPr>
          <a:xfrm>
            <a:off x="683568" y="2276872"/>
            <a:ext cx="8136904" cy="4392488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İfadelerin ve cevapların açık, anlaşılır ve kesin bilgiyi yoklayıcı özellikte olması gerekir.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İfadelerin ve cevaplardan birinin diğerinden fazla olması gerekir.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Bir eşleştirmeli sorular grubundaki soru sayısı en az 6 en çok 15 olmalıdır.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2 İçerik Yer Tutucusu"/>
          <p:cNvSpPr>
            <a:spLocks noGrp="1"/>
          </p:cNvSpPr>
          <p:nvPr>
            <p:ph sz="quarter" idx="13"/>
          </p:nvPr>
        </p:nvSpPr>
        <p:spPr>
          <a:xfrm>
            <a:off x="323528" y="1357298"/>
            <a:ext cx="8640960" cy="5848985"/>
          </a:xfrm>
        </p:spPr>
        <p:txBody>
          <a:bodyPr>
            <a:normAutofit fontScale="98125"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Bir </a:t>
            </a:r>
            <a:r>
              <a:rPr lang="tr-T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eşleştirme takımındaki ifadelerin ve cevapların eşit olmaması gerekir.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İfadeler (sorular-öncüller</a:t>
            </a:r>
            <a:r>
              <a:rPr lang="tr-T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uzun, cevaplar </a:t>
            </a: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(seçenekler) kısa </a:t>
            </a:r>
            <a:r>
              <a:rPr lang="tr-T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olmalıdır.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İfadeler (öncüller) sayfanın sol tarafında, cevaplar sağ tarafında olmalıdır.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Her iki sütunda yer alan ifade ve cevapların aynı konuya ait olmasına dikkat edilmelidir.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Puanlamanın kolay olması açısından cevap boşlukları ifadelerin (soruların-öncüllerin) solunda yer almalıdır.</a:t>
            </a:r>
          </a:p>
        </p:txBody>
      </p:sp>
      <p:sp>
        <p:nvSpPr>
          <p:cNvPr id="3" name="1 Başlık"/>
          <p:cNvSpPr>
            <a:spLocks noGrp="1"/>
          </p:cNvSpPr>
          <p:nvPr>
            <p:ph type="title"/>
          </p:nvPr>
        </p:nvSpPr>
        <p:spPr>
          <a:xfrm>
            <a:off x="683568" y="0"/>
            <a:ext cx="7632848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tr-TR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Eşleştirmeli Testlerde Dikkat Edilecek Noktalar</a:t>
            </a:r>
            <a:endParaRPr lang="tr-TR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395536" y="2132856"/>
            <a:ext cx="8568952" cy="456968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Bir </a:t>
            </a:r>
            <a:r>
              <a:rPr lang="tr-T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eşleştirme takımını oluşturan </a:t>
            </a: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soruların hepsi </a:t>
            </a:r>
            <a:r>
              <a:rPr lang="tr-T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aynı sayfada bulunmalıdır.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r-T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İfadelerin ve cevapların işaretlerinin farklı hazırlanması gerekir.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r-T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Yönergede eşleştirmenin neye göre yapılacağı, cevapların nasıl işaretleneceği açık ve anlaşılır bir dille belirtilmelidir.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r-T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Rakam</a:t>
            </a: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harf </a:t>
            </a:r>
            <a:r>
              <a:rPr lang="tr-T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 tarihler sıralı bir şekilde yerleştirilmelidir</a:t>
            </a:r>
            <a:r>
              <a:rPr lang="tr-TR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sz="2400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683568" y="548680"/>
            <a:ext cx="7632848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tr-TR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Eşleştirmeli Testlerde Dikkat Edilecek Noktalar</a:t>
            </a:r>
            <a:endParaRPr lang="tr-TR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0570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608" y="1844824"/>
            <a:ext cx="7056784" cy="1800200"/>
          </a:xfrm>
        </p:spPr>
        <p:txBody>
          <a:bodyPr/>
          <a:lstStyle/>
          <a:p>
            <a:pPr marL="0" indent="0" algn="ctr">
              <a:buNone/>
            </a:pPr>
            <a:r>
              <a:rPr lang="tr-TR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TEŞEKKÜRLER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5489354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Text Box 1"/>
          <p:cNvSpPr txBox="1">
            <a:spLocks noChangeArrowheads="1"/>
          </p:cNvSpPr>
          <p:nvPr/>
        </p:nvSpPr>
        <p:spPr bwMode="auto">
          <a:xfrm>
            <a:off x="195841" y="332656"/>
            <a:ext cx="894816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944" tIns="39993" rIns="79944" bIns="39993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365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365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365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365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Aft>
                <a:spcPct val="0"/>
              </a:spcAft>
              <a:buClrTx/>
              <a:buNone/>
            </a:pPr>
            <a:endParaRPr lang="tr-TR" altLang="tr-TR" sz="2400" b="1" dirty="0" smtClean="0">
              <a:solidFill>
                <a:srgbClr val="DC2300"/>
              </a:solidFill>
            </a:endParaRPr>
          </a:p>
          <a:p>
            <a:pPr>
              <a:spcAft>
                <a:spcPct val="0"/>
              </a:spcAft>
              <a:buClrTx/>
              <a:buNone/>
            </a:pPr>
            <a:endParaRPr lang="tr-TR" altLang="tr-TR" sz="2400" b="1" dirty="0">
              <a:solidFill>
                <a:srgbClr val="DC2300"/>
              </a:solidFill>
            </a:endParaRPr>
          </a:p>
          <a:p>
            <a:pPr>
              <a:spcAft>
                <a:spcPct val="0"/>
              </a:spcAft>
              <a:buClrTx/>
              <a:buNone/>
            </a:pPr>
            <a:r>
              <a:rPr lang="tr-TR" altLang="tr-TR" sz="2400" b="1" dirty="0" smtClean="0">
                <a:solidFill>
                  <a:srgbClr val="DC2300"/>
                </a:solidFill>
              </a:rPr>
              <a:t>Soru </a:t>
            </a:r>
            <a:r>
              <a:rPr lang="tr-TR" altLang="tr-TR" sz="2400" b="1" dirty="0">
                <a:solidFill>
                  <a:srgbClr val="DC2300"/>
                </a:solidFill>
              </a:rPr>
              <a:t>Sorarken Dikkat Edilecek Genel Hususlar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endParaRPr lang="tr-TR" altLang="tr-TR" sz="2358" dirty="0">
              <a:solidFill>
                <a:srgbClr val="DC2300"/>
              </a:solidFill>
            </a:endParaRPr>
          </a:p>
          <a:p>
            <a:pPr eaLnBrk="1">
              <a:spcAft>
                <a:spcPct val="0"/>
              </a:spcAft>
              <a:buClrTx/>
              <a:buFontTx/>
              <a:buNone/>
            </a:pPr>
            <a:endParaRPr lang="tr-TR" altLang="tr-TR" sz="2358" b="1" dirty="0" smtClean="0">
              <a:solidFill>
                <a:srgbClr val="DC2300"/>
              </a:solidFill>
            </a:endParaRP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tr-TR" altLang="tr-TR" sz="2358" b="1" dirty="0" smtClean="0">
                <a:solidFill>
                  <a:srgbClr val="DC2300"/>
                </a:solidFill>
              </a:rPr>
              <a:t>6</a:t>
            </a:r>
            <a:r>
              <a:rPr lang="tr-TR" altLang="tr-TR" sz="2358" b="1" dirty="0">
                <a:solidFill>
                  <a:srgbClr val="DC2300"/>
                </a:solidFill>
              </a:rPr>
              <a:t>) Aynı </a:t>
            </a:r>
            <a:r>
              <a:rPr lang="tr-TR" altLang="tr-TR" sz="2358" b="1" dirty="0" smtClean="0">
                <a:solidFill>
                  <a:srgbClr val="DC2300"/>
                </a:solidFill>
              </a:rPr>
              <a:t>soruların </a:t>
            </a:r>
            <a:r>
              <a:rPr lang="tr-TR" altLang="tr-TR" sz="2358" b="1" dirty="0">
                <a:solidFill>
                  <a:srgbClr val="DC2300"/>
                </a:solidFill>
              </a:rPr>
              <a:t>yıldan yıla değiştirilmeksizin </a:t>
            </a:r>
            <a:r>
              <a:rPr lang="tr-TR" altLang="tr-TR" sz="2358" b="1" dirty="0" smtClean="0">
                <a:solidFill>
                  <a:srgbClr val="DC2300"/>
                </a:solidFill>
              </a:rPr>
              <a:t>kullanılmaması.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endParaRPr lang="tr-TR" altLang="tr-TR" sz="2358" b="1" dirty="0">
              <a:solidFill>
                <a:srgbClr val="DC2300"/>
              </a:solidFill>
            </a:endParaRPr>
          </a:p>
          <a:p>
            <a:pPr>
              <a:spcBef>
                <a:spcPts val="544"/>
              </a:spcBef>
              <a:spcAft>
                <a:spcPct val="0"/>
              </a:spcAft>
              <a:buClrTx/>
              <a:buNone/>
            </a:pPr>
            <a:r>
              <a:rPr lang="tr-TR" altLang="tr-TR" sz="2358" dirty="0"/>
              <a:t>Öğrencilerin sınav sorularını önceden bilmeleri, konuyu </a:t>
            </a:r>
            <a:r>
              <a:rPr lang="tr-TR" altLang="tr-TR" sz="2358" dirty="0" smtClean="0"/>
              <a:t>bilmeyen ve konuları iyi </a:t>
            </a:r>
            <a:r>
              <a:rPr lang="tr-TR" altLang="tr-TR" sz="2358" dirty="0"/>
              <a:t>öğrenmemiş öğrencilerin soru ve cevapları ezberleyerek yüksek puan almalarına neden olur</a:t>
            </a:r>
            <a:r>
              <a:rPr lang="tr-TR" altLang="tr-TR" sz="2540" dirty="0"/>
              <a:t>.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endParaRPr lang="tr-TR" altLang="tr-TR" sz="1633" b="1" dirty="0">
              <a:solidFill>
                <a:srgbClr val="DC2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0765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ava Akımı">
  <a:themeElements>
    <a:clrScheme name="Hava Akımı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ava Akımı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va Akımı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aleri">
  <a:themeElements>
    <a:clrScheme name="Galeri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3623</TotalTime>
  <Words>3065</Words>
  <Application>Microsoft Office PowerPoint</Application>
  <PresentationFormat>Ekran Gösterisi (4:3)</PresentationFormat>
  <Paragraphs>446</Paragraphs>
  <Slides>83</Slides>
  <Notes>13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83</vt:i4>
      </vt:variant>
    </vt:vector>
  </HeadingPairs>
  <TitlesOfParts>
    <vt:vector size="94" baseType="lpstr">
      <vt:lpstr>SimSun</vt:lpstr>
      <vt:lpstr>Arial</vt:lpstr>
      <vt:lpstr>Calibri</vt:lpstr>
      <vt:lpstr>Georgia</vt:lpstr>
      <vt:lpstr>Gill Sans MT</vt:lpstr>
      <vt:lpstr>MV Boli</vt:lpstr>
      <vt:lpstr>Times New Roman</vt:lpstr>
      <vt:lpstr>Trebuchet MS</vt:lpstr>
      <vt:lpstr>Wingdings</vt:lpstr>
      <vt:lpstr>Hava Akımı</vt:lpstr>
      <vt:lpstr>1_Galeri</vt:lpstr>
      <vt:lpstr>PowerPoint Sunusu</vt:lpstr>
      <vt:lpstr>Soru Sorarken Dikkat Edilecek Genel Hususlar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ÇOKTAN SEÇMELİ TESTLER</vt:lpstr>
      <vt:lpstr>ÇOKTAN SEÇMELİ TESTLER</vt:lpstr>
      <vt:lpstr>ÇOKTAN SEÇMELİ TESTLER</vt:lpstr>
      <vt:lpstr>PowerPoint Sunusu</vt:lpstr>
      <vt:lpstr>Çoktan Seçmeli Testlerin  Temel Özellikleri</vt:lpstr>
      <vt:lpstr>Çoktan Seçmeli Testlerin  Temel Özellikleri</vt:lpstr>
      <vt:lpstr>Çoktan Seçmeli Testlerin  Temel Özellikleri</vt:lpstr>
      <vt:lpstr>PowerPoint Sunusu</vt:lpstr>
      <vt:lpstr>PowerPoint Sunusu</vt:lpstr>
      <vt:lpstr>PowerPoint Sunusu</vt:lpstr>
      <vt:lpstr>2022 PISA SONUÇLARI</vt:lpstr>
      <vt:lpstr>2022 PISA puanları Ülkeler ile ekonomik bölgelerin puanları ve matematik, okuma, bilim alanlarında OECD ortalamasına göre durumları  </vt:lpstr>
      <vt:lpstr>PowerPoint Sunusu</vt:lpstr>
      <vt:lpstr>PowerPoint Sunusu</vt:lpstr>
      <vt:lpstr>PowerPoint Sunusu</vt:lpstr>
      <vt:lpstr>Çoktan Seçmeli Sorular</vt:lpstr>
      <vt:lpstr>Örnek bir çoktan seçmeli test maddesi  Nitelikleri niceleştirme işlemine ne denir ?  A) Ölçüm B) Ölçek C) Ölçme D) Değerlendirme E) Niceleme</vt:lpstr>
      <vt:lpstr>Çoktan Seçmeli Soruların</vt:lpstr>
      <vt:lpstr>PowerPoint Sunusu</vt:lpstr>
      <vt:lpstr>Çoktan Seçmeli Testlerin  Üstün Yönleri</vt:lpstr>
      <vt:lpstr>PowerPoint Sunusu</vt:lpstr>
      <vt:lpstr>Çoktan Seçmeli Testlerin  Sınırlı Yönleri</vt:lpstr>
      <vt:lpstr>Çoktan Seçmeli Testlerde Soru Çeşitleri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Çoktan Seçmeli Test Maddesi Yazımında Dikkat Edilecek Hususlar</vt:lpstr>
      <vt:lpstr>Çoktan Seçmeli Test Maddesi Yazımında Dikkat Edilecek Hususlar</vt:lpstr>
      <vt:lpstr>Çoktan Seçmeli Test Maddesi Yazımında Dikkat Edilecek Hususlar</vt:lpstr>
      <vt:lpstr>Çoktan Seçmeli Test Maddesi Yazımında Dikkat Edilecek Hususlar</vt:lpstr>
      <vt:lpstr>Çoktan Seçmeli Test Maddesi Yazımında Dikkat Edilecek Hususlar</vt:lpstr>
      <vt:lpstr>Çoktan Seçmeli Test Maddesi Yazımında Dikkat Edilecek Hususlar</vt:lpstr>
      <vt:lpstr>PowerPoint Sunusu</vt:lpstr>
      <vt:lpstr>Çoktan Seçmeli Test Maddesi Yazımında Dikkat Edilecek Hususlar</vt:lpstr>
      <vt:lpstr>PowerPoint Sunusu</vt:lpstr>
      <vt:lpstr>PowerPoint Sunusu</vt:lpstr>
      <vt:lpstr>PowerPoint Sunusu</vt:lpstr>
      <vt:lpstr>Çoktan Seçmeli Test Maddesi Yazımında Dikkat Edilecek Hususlar</vt:lpstr>
      <vt:lpstr>Çoktan Seçmeli Test Maddesi Yazımında Dikkat Edilecek Hususlar</vt:lpstr>
      <vt:lpstr>PowerPoint Sunusu</vt:lpstr>
      <vt:lpstr>PowerPoint Sunusu</vt:lpstr>
      <vt:lpstr>PowerPoint Sunusu</vt:lpstr>
      <vt:lpstr>PowerPoint Sunusu</vt:lpstr>
      <vt:lpstr>Çoktan Seçmeli Test Maddesi  Yazımı İçin Öneriler</vt:lpstr>
      <vt:lpstr>Çoktan Seçmeli Test Maddesi  Yazımı İçin Öneriler</vt:lpstr>
      <vt:lpstr>Çoktan Seçmeli Test Maddesi  Yazımı İçin Öneriler</vt:lpstr>
      <vt:lpstr>Çoktan Seçmeli Test Maddesi  Yazımı İçin Öneriler</vt:lpstr>
      <vt:lpstr>EŞLEŞTİRMELİ TESTLER </vt:lpstr>
      <vt:lpstr>EŞLEŞTİRMELİ TESTLER </vt:lpstr>
      <vt:lpstr>EŞLEŞTİRMELİ TESTLER </vt:lpstr>
      <vt:lpstr>EŞLEŞTİRMELİ TESTLER </vt:lpstr>
      <vt:lpstr>Eşleştirmeli soru örneği</vt:lpstr>
      <vt:lpstr>Eşleştirmeli soru örneği</vt:lpstr>
      <vt:lpstr>Eşleştirmeli Soruların</vt:lpstr>
      <vt:lpstr>PowerPoint Sunusu</vt:lpstr>
      <vt:lpstr>Eşleştirmeli Testlerin  Sınırlı Yönleri</vt:lpstr>
      <vt:lpstr> Eşleştirmeli Testlerin Etkin Kullanımı </vt:lpstr>
      <vt:lpstr> Eşleştirmeli Testlerin Etkin Kullanımı </vt:lpstr>
      <vt:lpstr> Eşleştirmeli Testlerin Etkin Kullanımı </vt:lpstr>
      <vt:lpstr> Eşleştirmeli Testlerin Etkin Kullanımı  </vt:lpstr>
      <vt:lpstr>Eşleştirmeli Testlerde Dikkat Edilecek Noktalar</vt:lpstr>
      <vt:lpstr>Eşleştirmeli Testlerde Dikkat Edilecek Noktalar</vt:lpstr>
      <vt:lpstr>Eşleştirmeli Testlerde Dikkat Edilecek Noktalar</vt:lpstr>
      <vt:lpstr>TEŞEKKÜRLER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ÖĞRETİMDE ÖLÇME VE DEĞERLENDİRME</dc:title>
  <dc:creator>user</dc:creator>
  <cp:lastModifiedBy>TOSHİBA</cp:lastModifiedBy>
  <cp:revision>143</cp:revision>
  <dcterms:created xsi:type="dcterms:W3CDTF">2018-12-05T21:21:44Z</dcterms:created>
  <dcterms:modified xsi:type="dcterms:W3CDTF">2024-09-19T07:29:43Z</dcterms:modified>
</cp:coreProperties>
</file>